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slideshow.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99" r:id="rId2"/>
    <p:sldId id="300" r:id="rId3"/>
    <p:sldId id="322" r:id="rId4"/>
    <p:sldId id="385" r:id="rId5"/>
    <p:sldId id="382" r:id="rId6"/>
    <p:sldId id="386" r:id="rId7"/>
    <p:sldId id="387" r:id="rId8"/>
    <p:sldId id="388" r:id="rId9"/>
    <p:sldId id="389" r:id="rId10"/>
    <p:sldId id="390" r:id="rId11"/>
    <p:sldId id="392" r:id="rId12"/>
    <p:sldId id="391"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349" r:id="rId30"/>
    <p:sldId id="350" r:id="rId31"/>
  </p:sldIdLst>
  <p:sldSz cx="9906000" cy="6858000" type="A4"/>
  <p:notesSz cx="7104063" cy="10234613"/>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modifyVerifier cryptProviderType="rsaFull" cryptAlgorithmClass="hash" cryptAlgorithmType="typeAny" cryptAlgorithmSid="4" spinCount="100000" saltData="3yTEJDNZGNp+aqwTtyB2cA==" hashData="Zx+wp+nLTMuoQlegQTYe/IuzNlc="/>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5" autoAdjust="0"/>
    <p:restoredTop sz="92718" autoAdjust="0"/>
  </p:normalViewPr>
  <p:slideViewPr>
    <p:cSldViewPr>
      <p:cViewPr>
        <p:scale>
          <a:sx n="60" d="100"/>
          <a:sy n="60" d="100"/>
        </p:scale>
        <p:origin x="-1218" y="-180"/>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4025900" y="0"/>
            <a:ext cx="3078163" cy="511175"/>
          </a:xfrm>
          <a:prstGeom prst="rect">
            <a:avLst/>
          </a:prstGeom>
        </p:spPr>
        <p:txBody>
          <a:bodyPr vert="horz" lIns="99075" tIns="49538" rIns="99075" bIns="49538" rtlCol="1"/>
          <a:lstStyle>
            <a:lvl1pPr algn="r" fontAlgn="auto">
              <a:spcBef>
                <a:spcPts val="0"/>
              </a:spcBef>
              <a:spcAft>
                <a:spcPts val="0"/>
              </a:spcAft>
              <a:defRPr sz="1300">
                <a:latin typeface="+mn-lt"/>
                <a:cs typeface="+mn-cs"/>
              </a:defRPr>
            </a:lvl1pPr>
          </a:lstStyle>
          <a:p>
            <a:pPr>
              <a:defRPr/>
            </a:pPr>
            <a:endParaRPr lang="ar-SA"/>
          </a:p>
        </p:txBody>
      </p:sp>
      <p:sp>
        <p:nvSpPr>
          <p:cNvPr id="3" name="عنصر نائب للتاريخ 2"/>
          <p:cNvSpPr>
            <a:spLocks noGrp="1"/>
          </p:cNvSpPr>
          <p:nvPr>
            <p:ph type="dt" idx="1"/>
          </p:nvPr>
        </p:nvSpPr>
        <p:spPr>
          <a:xfrm>
            <a:off x="1588" y="0"/>
            <a:ext cx="3078162" cy="511175"/>
          </a:xfrm>
          <a:prstGeom prst="rect">
            <a:avLst/>
          </a:prstGeom>
        </p:spPr>
        <p:txBody>
          <a:bodyPr vert="horz" lIns="99075" tIns="49538" rIns="99075" bIns="49538" rtlCol="1"/>
          <a:lstStyle>
            <a:lvl1pPr algn="l" fontAlgn="auto">
              <a:spcBef>
                <a:spcPts val="0"/>
              </a:spcBef>
              <a:spcAft>
                <a:spcPts val="0"/>
              </a:spcAft>
              <a:defRPr sz="1300" smtClean="0">
                <a:latin typeface="+mn-lt"/>
                <a:cs typeface="+mn-cs"/>
              </a:defRPr>
            </a:lvl1pPr>
          </a:lstStyle>
          <a:p>
            <a:pPr>
              <a:defRPr/>
            </a:pPr>
            <a:fld id="{C4F6703B-0F19-4BB3-9085-D220A4909ADE}" type="datetimeFigureOut">
              <a:rPr lang="ar-SA"/>
              <a:pPr>
                <a:defRPr/>
              </a:pPr>
              <a:t>08/09/1442</a:t>
            </a:fld>
            <a:endParaRPr lang="ar-SA"/>
          </a:p>
        </p:txBody>
      </p:sp>
      <p:sp>
        <p:nvSpPr>
          <p:cNvPr id="4" name="عنصر نائب لصورة الشريحة 3"/>
          <p:cNvSpPr>
            <a:spLocks noGrp="1" noRot="1" noChangeAspect="1"/>
          </p:cNvSpPr>
          <p:nvPr>
            <p:ph type="sldImg" idx="2"/>
          </p:nvPr>
        </p:nvSpPr>
        <p:spPr>
          <a:xfrm>
            <a:off x="781050" y="768350"/>
            <a:ext cx="5541963" cy="3836988"/>
          </a:xfrm>
          <a:prstGeom prst="rect">
            <a:avLst/>
          </a:prstGeom>
          <a:noFill/>
          <a:ln w="12700">
            <a:solidFill>
              <a:prstClr val="black"/>
            </a:solidFill>
          </a:ln>
        </p:spPr>
        <p:txBody>
          <a:bodyPr vert="horz" lIns="99075" tIns="49538" rIns="99075" bIns="49538" rtlCol="1" anchor="ctr"/>
          <a:lstStyle/>
          <a:p>
            <a:pPr lvl="0"/>
            <a:endParaRPr lang="ar-SA" noProof="0"/>
          </a:p>
        </p:txBody>
      </p:sp>
      <p:sp>
        <p:nvSpPr>
          <p:cNvPr id="5" name="عنصر نائب للملاحظات 4"/>
          <p:cNvSpPr>
            <a:spLocks noGrp="1"/>
          </p:cNvSpPr>
          <p:nvPr>
            <p:ph type="body" sz="quarter" idx="3"/>
          </p:nvPr>
        </p:nvSpPr>
        <p:spPr>
          <a:xfrm>
            <a:off x="711200" y="4860925"/>
            <a:ext cx="5683250" cy="4605338"/>
          </a:xfrm>
          <a:prstGeom prst="rect">
            <a:avLst/>
          </a:prstGeom>
        </p:spPr>
        <p:txBody>
          <a:bodyPr vert="horz" wrap="square" lIns="99075" tIns="49538" rIns="99075" bIns="49538" numCol="1" anchor="t" anchorCtr="0" compatLnSpc="1">
            <a:prstTxWarp prst="textNoShape">
              <a:avLst/>
            </a:prstTxWarp>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p>
        </p:txBody>
      </p:sp>
      <p:sp>
        <p:nvSpPr>
          <p:cNvPr id="6" name="عنصر نائب للتذييل 5"/>
          <p:cNvSpPr>
            <a:spLocks noGrp="1"/>
          </p:cNvSpPr>
          <p:nvPr>
            <p:ph type="ftr" sz="quarter" idx="4"/>
          </p:nvPr>
        </p:nvSpPr>
        <p:spPr>
          <a:xfrm>
            <a:off x="4025900" y="9721850"/>
            <a:ext cx="3078163" cy="511175"/>
          </a:xfrm>
          <a:prstGeom prst="rect">
            <a:avLst/>
          </a:prstGeom>
        </p:spPr>
        <p:txBody>
          <a:bodyPr vert="horz" lIns="99075" tIns="49538" rIns="99075" bIns="49538" rtlCol="1" anchor="b"/>
          <a:lstStyle>
            <a:lvl1pPr algn="r" fontAlgn="auto">
              <a:spcBef>
                <a:spcPts val="0"/>
              </a:spcBef>
              <a:spcAft>
                <a:spcPts val="0"/>
              </a:spcAft>
              <a:defRPr sz="1300">
                <a:latin typeface="+mn-lt"/>
                <a:cs typeface="+mn-cs"/>
              </a:defRPr>
            </a:lvl1pPr>
          </a:lstStyle>
          <a:p>
            <a:pPr>
              <a:defRPr/>
            </a:pPr>
            <a:endParaRPr lang="ar-SA"/>
          </a:p>
        </p:txBody>
      </p:sp>
      <p:sp>
        <p:nvSpPr>
          <p:cNvPr id="7" name="عنصر نائب لرقم الشريحة 6"/>
          <p:cNvSpPr>
            <a:spLocks noGrp="1"/>
          </p:cNvSpPr>
          <p:nvPr>
            <p:ph type="sldNum" sz="quarter" idx="5"/>
          </p:nvPr>
        </p:nvSpPr>
        <p:spPr>
          <a:xfrm>
            <a:off x="1588" y="9721850"/>
            <a:ext cx="3078162" cy="511175"/>
          </a:xfrm>
          <a:prstGeom prst="rect">
            <a:avLst/>
          </a:prstGeom>
        </p:spPr>
        <p:txBody>
          <a:bodyPr vert="horz" lIns="99075" tIns="49538" rIns="99075" bIns="49538" rtlCol="1" anchor="b"/>
          <a:lstStyle>
            <a:lvl1pPr algn="l" fontAlgn="auto">
              <a:spcBef>
                <a:spcPts val="0"/>
              </a:spcBef>
              <a:spcAft>
                <a:spcPts val="0"/>
              </a:spcAft>
              <a:defRPr sz="1300" smtClean="0">
                <a:latin typeface="+mn-lt"/>
                <a:cs typeface="+mn-cs"/>
              </a:defRPr>
            </a:lvl1pPr>
          </a:lstStyle>
          <a:p>
            <a:pPr>
              <a:defRPr/>
            </a:pPr>
            <a:fld id="{9B48C406-3F2B-4A8B-8A87-819E14FA297D}" type="slidenum">
              <a:rPr lang="ar-SA"/>
              <a:pPr>
                <a:defRPr/>
              </a:pPr>
              <a:t>‹#›</a:t>
            </a:fld>
            <a:endParaRPr lang="ar-SA"/>
          </a:p>
        </p:txBody>
      </p:sp>
    </p:spTree>
    <p:extLst>
      <p:ext uri="{BB962C8B-B14F-4D97-AF65-F5344CB8AC3E}">
        <p14:creationId xmlns:p14="http://schemas.microsoft.com/office/powerpoint/2010/main" val="12873264"/>
      </p:ext>
    </p:extLst>
  </p:cSld>
  <p:clrMap bg1="lt1" tx1="dk1" bg2="lt2" tx2="dk2" accent1="accent1" accent2="accent2" accent3="accent3" accent4="accent4" accent5="accent5" accent6="accent6" hlink="hlink" folHlink="folHlink"/>
  <p:notesStyle>
    <a:lvl1pPr algn="r" rtl="1" fontAlgn="base">
      <a:spcBef>
        <a:spcPct val="30000"/>
      </a:spcBef>
      <a:spcAft>
        <a:spcPct val="0"/>
      </a:spcAft>
      <a:defRPr sz="1200" kern="1200">
        <a:solidFill>
          <a:schemeClr val="tx1"/>
        </a:solidFill>
        <a:latin typeface="+mn-lt"/>
        <a:ea typeface="+mn-ea"/>
        <a:cs typeface="Arial" charset="0"/>
      </a:defRPr>
    </a:lvl1pPr>
    <a:lvl2pPr marL="457200" algn="r" rtl="1" fontAlgn="base">
      <a:spcBef>
        <a:spcPct val="30000"/>
      </a:spcBef>
      <a:spcAft>
        <a:spcPct val="0"/>
      </a:spcAft>
      <a:defRPr sz="1200" kern="1200">
        <a:solidFill>
          <a:schemeClr val="tx1"/>
        </a:solidFill>
        <a:latin typeface="+mn-lt"/>
        <a:ea typeface="+mn-ea"/>
        <a:cs typeface="Arial" charset="0"/>
      </a:defRPr>
    </a:lvl2pPr>
    <a:lvl3pPr marL="914400" algn="r" rtl="1" fontAlgn="base">
      <a:spcBef>
        <a:spcPct val="30000"/>
      </a:spcBef>
      <a:spcAft>
        <a:spcPct val="0"/>
      </a:spcAft>
      <a:defRPr sz="1200" kern="1200">
        <a:solidFill>
          <a:schemeClr val="tx1"/>
        </a:solidFill>
        <a:latin typeface="+mn-lt"/>
        <a:ea typeface="+mn-ea"/>
        <a:cs typeface="Arial" charset="0"/>
      </a:defRPr>
    </a:lvl3pPr>
    <a:lvl4pPr marL="1371600" algn="r" rtl="1" fontAlgn="base">
      <a:spcBef>
        <a:spcPct val="30000"/>
      </a:spcBef>
      <a:spcAft>
        <a:spcPct val="0"/>
      </a:spcAft>
      <a:defRPr sz="1200" kern="1200">
        <a:solidFill>
          <a:schemeClr val="tx1"/>
        </a:solidFill>
        <a:latin typeface="+mn-lt"/>
        <a:ea typeface="+mn-ea"/>
        <a:cs typeface="Arial" charset="0"/>
      </a:defRPr>
    </a:lvl4pPr>
    <a:lvl5pPr marL="1828800" algn="r" rtl="1" fontAlgn="base">
      <a:spcBef>
        <a:spcPct val="30000"/>
      </a:spcBef>
      <a:spcAft>
        <a:spcPct val="0"/>
      </a:spcAft>
      <a:defRPr sz="1200" kern="1200">
        <a:solidFill>
          <a:schemeClr val="tx1"/>
        </a:solidFill>
        <a:latin typeface="+mn-lt"/>
        <a:ea typeface="+mn-ea"/>
        <a:cs typeface="Arial"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عنصر نائب لصورة الشريحة 1"/>
          <p:cNvSpPr>
            <a:spLocks noGrp="1" noRot="1" noChangeAspect="1" noTextEdit="1"/>
          </p:cNvSpPr>
          <p:nvPr>
            <p:ph type="sldImg"/>
          </p:nvPr>
        </p:nvSpPr>
        <p:spPr bwMode="auto">
          <a:xfrm>
            <a:off x="404813" y="247650"/>
            <a:ext cx="6294437" cy="43576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عنصر نائب للملاحظات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ar-SA" smtClean="0"/>
          </a:p>
        </p:txBody>
      </p:sp>
      <p:sp>
        <p:nvSpPr>
          <p:cNvPr id="6147" name="عنصر نائب لرقم الشريحة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9DD07E77-6DA4-48EC-8FC3-BB09D2DB5F7A}" type="slidenum">
              <a:rPr lang="ar-SA"/>
              <a:pPr fontAlgn="base">
                <a:spcBef>
                  <a:spcPct val="0"/>
                </a:spcBef>
                <a:spcAft>
                  <a:spcPct val="0"/>
                </a:spcAft>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9DB3E8DD-F590-4B69-A847-DB3FBB450514}" type="slidenum">
              <a:rPr lang="ar-SA"/>
              <a:pPr fontAlgn="base">
                <a:spcBef>
                  <a:spcPct val="0"/>
                </a:spcBef>
                <a:spcAft>
                  <a:spcPct val="0"/>
                </a:spcAft>
              </a:pPr>
              <a:t>11</a:t>
            </a:fld>
            <a:endParaRPr lang="ar-S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138F6083-9142-4999-A84A-CBF0906B2737}" type="slidenum">
              <a:rPr lang="ar-SA"/>
              <a:pPr fontAlgn="base">
                <a:spcBef>
                  <a:spcPct val="0"/>
                </a:spcBef>
                <a:spcAft>
                  <a:spcPct val="0"/>
                </a:spcAft>
              </a:pPr>
              <a:t>12</a:t>
            </a:fld>
            <a:endParaRPr lang="ar-S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69086E6F-F007-4373-8500-793B3A543676}" type="slidenum">
              <a:rPr lang="ar-SA"/>
              <a:pPr fontAlgn="base">
                <a:spcBef>
                  <a:spcPct val="0"/>
                </a:spcBef>
                <a:spcAft>
                  <a:spcPct val="0"/>
                </a:spcAft>
              </a:pPr>
              <a:t>13</a:t>
            </a:fld>
            <a:endParaRPr lang="ar-S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24667CCF-1578-4553-871D-04B47142F5D9}" type="slidenum">
              <a:rPr lang="ar-SA"/>
              <a:pPr fontAlgn="base">
                <a:spcBef>
                  <a:spcPct val="0"/>
                </a:spcBef>
                <a:spcAft>
                  <a:spcPct val="0"/>
                </a:spcAft>
              </a:pPr>
              <a:t>14</a:t>
            </a:fld>
            <a:endParaRPr lang="ar-S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A73CF086-6F9A-4AFB-AF91-9DD4EF4D52B3}" type="slidenum">
              <a:rPr lang="ar-SA"/>
              <a:pPr fontAlgn="base">
                <a:spcBef>
                  <a:spcPct val="0"/>
                </a:spcBef>
                <a:spcAft>
                  <a:spcPct val="0"/>
                </a:spcAft>
              </a:pPr>
              <a:t>15</a:t>
            </a:fld>
            <a:endParaRPr lang="ar-S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2DAFA415-7B79-40BE-A61B-1B8FD8B260E1}" type="slidenum">
              <a:rPr lang="ar-SA"/>
              <a:pPr fontAlgn="base">
                <a:spcBef>
                  <a:spcPct val="0"/>
                </a:spcBef>
                <a:spcAft>
                  <a:spcPct val="0"/>
                </a:spcAft>
              </a:pPr>
              <a:t>16</a:t>
            </a:fld>
            <a:endParaRPr lang="ar-S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9A6189C0-719D-4166-82A7-87CCC550BEF3}" type="slidenum">
              <a:rPr lang="ar-SA"/>
              <a:pPr fontAlgn="base">
                <a:spcBef>
                  <a:spcPct val="0"/>
                </a:spcBef>
                <a:spcAft>
                  <a:spcPct val="0"/>
                </a:spcAft>
              </a:pPr>
              <a:t>17</a:t>
            </a:fld>
            <a:endParaRPr lang="ar-S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ABD68A64-4F88-4C75-A277-BD0AECBED0EA}" type="slidenum">
              <a:rPr lang="ar-SA"/>
              <a:pPr fontAlgn="base">
                <a:spcBef>
                  <a:spcPct val="0"/>
                </a:spcBef>
                <a:spcAft>
                  <a:spcPct val="0"/>
                </a:spcAft>
              </a:pPr>
              <a:t>18</a:t>
            </a:fld>
            <a:endParaRPr lang="ar-S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t>الاعتمادية الكلية مثل خاصية الكمية المباعة التي تعتمد على رقم الطلبية ورقم المنتج</a:t>
            </a:r>
            <a:endParaRPr lang="en-US" smtClean="0"/>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D51D0824-F89C-49D4-98AC-D4A772DA46CD}" type="slidenum">
              <a:rPr lang="ar-SA"/>
              <a:pPr fontAlgn="base">
                <a:spcBef>
                  <a:spcPct val="0"/>
                </a:spcBef>
                <a:spcAft>
                  <a:spcPct val="0"/>
                </a:spcAft>
              </a:pPr>
              <a:t>19</a:t>
            </a:fld>
            <a:endParaRPr lang="ar-S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t>الاعتمادية الجزئية مثل خاصية اسم المنتج  والتي تعتمد على رقم المنتج فقط</a:t>
            </a:r>
            <a:endParaRPr lang="en-US" smtClean="0"/>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9E18AD13-0676-4428-93F7-BC8F2824D484}" type="slidenum">
              <a:rPr lang="ar-SA"/>
              <a:pPr fontAlgn="base">
                <a:spcBef>
                  <a:spcPct val="0"/>
                </a:spcBef>
                <a:spcAft>
                  <a:spcPct val="0"/>
                </a:spcAft>
              </a:pPr>
              <a:t>20</a:t>
            </a:fld>
            <a:endParaRPr lang="ar-S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ADDEF705-CEBA-4F6A-8759-DD25F1CD3439}" type="slidenum">
              <a:rPr lang="ar-SA"/>
              <a:pPr fontAlgn="base">
                <a:spcBef>
                  <a:spcPct val="0"/>
                </a:spcBef>
                <a:spcAft>
                  <a:spcPct val="0"/>
                </a:spcAft>
              </a:pPr>
              <a:t>3</a:t>
            </a:fld>
            <a:endParaRPr lang="ar-S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t>الاعتمادية المتعدية مثل خاصية عنوان الزبون والتي تعتمد على رقم الزبون ورقم الزبون يعتمد على رقم الطلبية</a:t>
            </a:r>
            <a:endParaRPr lang="en-US" smtClean="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2F373FFD-0C2C-4CA8-931A-3EED3EF1B037}" type="slidenum">
              <a:rPr lang="ar-SA"/>
              <a:pPr fontAlgn="base">
                <a:spcBef>
                  <a:spcPct val="0"/>
                </a:spcBef>
                <a:spcAft>
                  <a:spcPct val="0"/>
                </a:spcAft>
              </a:pPr>
              <a:t>21</a:t>
            </a:fld>
            <a:endParaRPr lang="ar-S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A7D13206-F9AF-497D-A597-FD8156FD0980}" type="slidenum">
              <a:rPr lang="ar-SA"/>
              <a:pPr fontAlgn="base">
                <a:spcBef>
                  <a:spcPct val="0"/>
                </a:spcBef>
                <a:spcAft>
                  <a:spcPct val="0"/>
                </a:spcAft>
              </a:pPr>
              <a:t>22</a:t>
            </a:fld>
            <a:endParaRPr lang="ar-S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A6E4901D-926A-4C54-BC09-F54F76E51AAB}" type="slidenum">
              <a:rPr lang="ar-SA"/>
              <a:pPr fontAlgn="base">
                <a:spcBef>
                  <a:spcPct val="0"/>
                </a:spcBef>
                <a:spcAft>
                  <a:spcPct val="0"/>
                </a:spcAft>
              </a:pPr>
              <a:t>23</a:t>
            </a:fld>
            <a:endParaRPr lang="ar-S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F266A616-B381-47EA-A560-17A5A60B7B06}" type="slidenum">
              <a:rPr lang="ar-SA"/>
              <a:pPr fontAlgn="base">
                <a:spcBef>
                  <a:spcPct val="0"/>
                </a:spcBef>
                <a:spcAft>
                  <a:spcPct val="0"/>
                </a:spcAft>
              </a:pPr>
              <a:t>24</a:t>
            </a:fld>
            <a:endParaRPr lang="ar-S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EA996268-2A7B-43E7-903E-32739B21BBC7}" type="slidenum">
              <a:rPr lang="ar-SA"/>
              <a:pPr fontAlgn="base">
                <a:spcBef>
                  <a:spcPct val="0"/>
                </a:spcBef>
                <a:spcAft>
                  <a:spcPct val="0"/>
                </a:spcAft>
              </a:pPr>
              <a:t>25</a:t>
            </a:fld>
            <a:endParaRPr lang="ar-S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B618AB0E-6695-45B8-8F10-71804905678E}" type="slidenum">
              <a:rPr lang="ar-SA"/>
              <a:pPr fontAlgn="base">
                <a:spcBef>
                  <a:spcPct val="0"/>
                </a:spcBef>
                <a:spcAft>
                  <a:spcPct val="0"/>
                </a:spcAft>
              </a:pPr>
              <a:t>26</a:t>
            </a:fld>
            <a:endParaRPr lang="ar-S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AA5056B8-AB13-4743-AB6E-039D5583C0CE}" type="slidenum">
              <a:rPr lang="ar-SA"/>
              <a:pPr fontAlgn="base">
                <a:spcBef>
                  <a:spcPct val="0"/>
                </a:spcBef>
                <a:spcAft>
                  <a:spcPct val="0"/>
                </a:spcAft>
              </a:pPr>
              <a:t>27</a:t>
            </a:fld>
            <a:endParaRPr lang="ar-S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7C9450B6-F441-456E-B6EE-5D038E4B502E}" type="slidenum">
              <a:rPr lang="ar-SA"/>
              <a:pPr fontAlgn="base">
                <a:spcBef>
                  <a:spcPct val="0"/>
                </a:spcBef>
                <a:spcAft>
                  <a:spcPct val="0"/>
                </a:spcAft>
              </a:pPr>
              <a:t>28</a:t>
            </a:fld>
            <a:endParaRPr lang="ar-S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404813" y="247650"/>
            <a:ext cx="6294437" cy="4359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endParaRPr lang="en-US" smtClean="0"/>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rtl="1" fontAlgn="base">
              <a:spcBef>
                <a:spcPct val="0"/>
              </a:spcBef>
              <a:spcAft>
                <a:spcPct val="0"/>
              </a:spcAft>
            </a:pPr>
            <a:fld id="{442C80FA-B7D0-4075-834F-5C81A6A78C8B}" type="slidenum">
              <a:rPr lang="ar-SA">
                <a:latin typeface="Arial" charset="0"/>
              </a:rPr>
              <a:pPr rtl="1" fontAlgn="base">
                <a:spcBef>
                  <a:spcPct val="0"/>
                </a:spcBef>
                <a:spcAft>
                  <a:spcPct val="0"/>
                </a:spcAft>
              </a:pPr>
              <a:t>29</a:t>
            </a:fld>
            <a:endParaRPr lang="en-GB">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B7E18D2A-2E3E-4300-B5E1-0D5B784874A7}" type="slidenum">
              <a:rPr lang="ar-SA"/>
              <a:pPr fontAlgn="base">
                <a:spcBef>
                  <a:spcPct val="0"/>
                </a:spcBef>
                <a:spcAft>
                  <a:spcPct val="0"/>
                </a:spcAft>
              </a:pPr>
              <a:t>4</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677BDFB1-9088-4C6D-B80D-FA654A229C90}" type="slidenum">
              <a:rPr lang="ar-SA"/>
              <a:pPr fontAlgn="base">
                <a:spcBef>
                  <a:spcPct val="0"/>
                </a:spcBef>
                <a:spcAft>
                  <a:spcPct val="0"/>
                </a:spcAft>
              </a:pPr>
              <a:t>5</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10871B9C-2ACE-4D6C-8441-9ADF45B2A2D0}" type="slidenum">
              <a:rPr lang="ar-SA"/>
              <a:pPr fontAlgn="base">
                <a:spcBef>
                  <a:spcPct val="0"/>
                </a:spcBef>
                <a:spcAft>
                  <a:spcPct val="0"/>
                </a:spcAft>
              </a:pPr>
              <a:t>6</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5F0B20CE-57EE-4CD4-9F34-5AA413F5191A}" type="slidenum">
              <a:rPr lang="ar-SA"/>
              <a:pPr fontAlgn="base">
                <a:spcBef>
                  <a:spcPct val="0"/>
                </a:spcBef>
                <a:spcAft>
                  <a:spcPct val="0"/>
                </a:spcAft>
              </a:pPr>
              <a:t>7</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B9FE1012-E3A3-42AB-880A-9CD54E8B5A20}" type="slidenum">
              <a:rPr lang="ar-SA"/>
              <a:pPr fontAlgn="base">
                <a:spcBef>
                  <a:spcPct val="0"/>
                </a:spcBef>
                <a:spcAft>
                  <a:spcPct val="0"/>
                </a:spcAft>
              </a:pPr>
              <a:t>8</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C2424C3B-49A6-438A-83AC-1415081EBBE5}" type="slidenum">
              <a:rPr lang="ar-SA"/>
              <a:pPr fontAlgn="base">
                <a:spcBef>
                  <a:spcPct val="0"/>
                </a:spcBef>
                <a:spcAft>
                  <a:spcPct val="0"/>
                </a:spcAft>
              </a:pPr>
              <a:t>9</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A41342BC-5B55-4055-9113-794D6B55D617}" type="slidenum">
              <a:rPr lang="ar-SA"/>
              <a:pPr fontAlgn="base">
                <a:spcBef>
                  <a:spcPct val="0"/>
                </a:spcBef>
                <a:spcAft>
                  <a:spcPct val="0"/>
                </a:spcAft>
              </a:pPr>
              <a:t>10</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17240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95300" y="1600202"/>
            <a:ext cx="89154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43628561"/>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Lst>
  <p:transition spd="slow">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audio" Target="../media/audio10.wav"/><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audio" Target="../media/audio11.wav"/><Relationship Id="rId5" Type="http://schemas.openxmlformats.org/officeDocument/2006/relationships/image" Target="../media/image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audio" Target="../media/audio12.wav"/><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audio" Target="../media/audio13.wav"/><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audio" Target="../media/audio14.wav"/><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audio" Target="../media/audio15.wav"/><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audio" Target="../media/audio16.wav"/><Relationship Id="rId5" Type="http://schemas.openxmlformats.org/officeDocument/2006/relationships/image" Target="../media/image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audio" Target="../media/audio17.wav"/><Relationship Id="rId5" Type="http://schemas.openxmlformats.org/officeDocument/2006/relationships/image" Target="../media/image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audio" Target="../media/audio18.wav"/><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audio" Target="../media/audio19.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audio" Target="../media/audio20.wav"/><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audio" Target="../media/audio21.wav"/><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audio" Target="../media/audio22.wav"/><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audio" Target="../media/audio23.wav"/><Relationship Id="rId5" Type="http://schemas.openxmlformats.org/officeDocument/2006/relationships/image" Target="../media/image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audio" Target="../media/audio24.wav"/><Relationship Id="rId5" Type="http://schemas.openxmlformats.org/officeDocument/2006/relationships/image" Target="../media/image3.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audio" Target="../media/audio25.wav"/><Relationship Id="rId5" Type="http://schemas.openxmlformats.org/officeDocument/2006/relationships/image" Target="../media/image3.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audio" Target="../media/audio26.wav"/><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audio" Target="../media/audio27.wav"/><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audio" Target="../media/audio28.wav"/><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audio" Target="../media/audio29.wa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audio" Target="../media/audio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audio" Target="../media/audio30.wav"/><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audio" Target="../media/audio4.wav"/><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audio" Target="../media/audio5.wa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audio" Target="../media/audio6.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audio" Target="../media/audio7.wa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8.wav"/><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audio" Target="../media/audio9.wav"/><Relationship Id="rId5"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idx="4294967295"/>
          </p:nvPr>
        </p:nvSpPr>
        <p:spPr>
          <a:xfrm>
            <a:off x="1316038" y="782638"/>
            <a:ext cx="6678612" cy="990600"/>
          </a:xfrm>
        </p:spPr>
        <p:txBody>
          <a:bodyPr rtlCol="0">
            <a:normAutofit fontScale="90000"/>
          </a:bodyPr>
          <a:lstStyle/>
          <a:p>
            <a:pPr fontAlgn="auto">
              <a:spcAft>
                <a:spcPts val="0"/>
              </a:spcAft>
              <a:defRPr/>
            </a:pPr>
            <a:r>
              <a:rPr lang="ar-SA" sz="3600" dirty="0">
                <a:cs typeface="PT Bold Heading" pitchFamily="2" charset="-78"/>
              </a:rPr>
              <a:t>جامعة طرابلس</a:t>
            </a:r>
            <a:r>
              <a:rPr lang="en-GB" sz="3600" dirty="0">
                <a:cs typeface="PT Bold Heading" pitchFamily="2" charset="-78"/>
              </a:rPr>
              <a:t/>
            </a:r>
            <a:br>
              <a:rPr lang="en-GB" sz="3600" dirty="0">
                <a:cs typeface="PT Bold Heading" pitchFamily="2" charset="-78"/>
              </a:rPr>
            </a:br>
            <a:r>
              <a:rPr lang="ar-SA" sz="3600" dirty="0">
                <a:cs typeface="PT Bold Heading" pitchFamily="2" charset="-78"/>
              </a:rPr>
              <a:t>كلية تقنية المعلومات</a:t>
            </a:r>
            <a:endParaRPr lang="en-US" sz="3600" dirty="0">
              <a:cs typeface="PT Bold Heading" pitchFamily="2" charset="-78"/>
            </a:endParaRPr>
          </a:p>
        </p:txBody>
      </p:sp>
      <p:sp>
        <p:nvSpPr>
          <p:cNvPr id="9219" name="Subtitle 2"/>
          <p:cNvSpPr>
            <a:spLocks noGrp="1"/>
          </p:cNvSpPr>
          <p:nvPr>
            <p:ph type="subTitle" idx="4294967295"/>
          </p:nvPr>
        </p:nvSpPr>
        <p:spPr>
          <a:xfrm>
            <a:off x="165100" y="2743200"/>
            <a:ext cx="9634538" cy="533400"/>
          </a:xfrm>
        </p:spPr>
        <p:txBody>
          <a:bodyPr rtlCol="0">
            <a:noAutofit/>
          </a:bodyPr>
          <a:lstStyle/>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مقدمة في قواعد البيانات</a:t>
            </a:r>
          </a:p>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   </a:t>
            </a:r>
            <a:r>
              <a:rPr lang="en-GB" sz="2800" b="1" dirty="0">
                <a:solidFill>
                  <a:srgbClr val="0000CC"/>
                </a:solidFill>
                <a:latin typeface="Traditional Arabic" pitchFamily="18" charset="-78"/>
                <a:cs typeface="Traditional Arabic" pitchFamily="18" charset="-78"/>
              </a:rPr>
              <a:t>Introduction to </a:t>
            </a:r>
            <a:r>
              <a:rPr lang="en-US" sz="2800" b="1" dirty="0">
                <a:solidFill>
                  <a:srgbClr val="0000FF"/>
                </a:solidFill>
                <a:latin typeface="Traditional Arabic" pitchFamily="18" charset="-78"/>
                <a:cs typeface="Traditional Arabic" pitchFamily="18" charset="-78"/>
              </a:rPr>
              <a:t>Databases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US" sz="2800" dirty="0">
                <a:solidFill>
                  <a:srgbClr val="0000CC"/>
                </a:solidFill>
                <a:latin typeface="Traditional Arabic" pitchFamily="18" charset="-78"/>
                <a:cs typeface="Traditional Arabic" pitchFamily="18" charset="-78"/>
              </a:rPr>
              <a:t> </a:t>
            </a:r>
            <a:r>
              <a:rPr lang="en-US" sz="2800" b="1" dirty="0">
                <a:solidFill>
                  <a:srgbClr val="FF0000"/>
                </a:solidFill>
                <a:latin typeface="Traditional Arabic" pitchFamily="18" charset="-78"/>
                <a:cs typeface="Traditional Arabic" pitchFamily="18" charset="-78"/>
              </a:rPr>
              <a:t>ITGS228</a:t>
            </a:r>
            <a:r>
              <a:rPr lang="en-US" altLang="ar-SA" sz="2800" b="1" dirty="0">
                <a:latin typeface="Traditional Arabic" pitchFamily="18" charset="-78"/>
                <a:cs typeface="Traditional Arabic" pitchFamily="18" charset="-78"/>
              </a:rPr>
              <a:t>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GB" sz="2800" dirty="0" err="1">
                <a:solidFill>
                  <a:srgbClr val="FF0000"/>
                </a:solidFill>
                <a:latin typeface="Traditional Arabic" pitchFamily="18" charset="-78"/>
                <a:cs typeface="Traditional Arabic" pitchFamily="18" charset="-78"/>
              </a:rPr>
              <a:t>h.ebrahem</a:t>
            </a:r>
            <a:r>
              <a:rPr lang="ar-SA" sz="2800" dirty="0">
                <a:solidFill>
                  <a:srgbClr val="FF0000"/>
                </a:solidFill>
                <a:latin typeface="Traditional Arabic" pitchFamily="18" charset="-78"/>
                <a:cs typeface="Traditional Arabic" pitchFamily="18" charset="-78"/>
              </a:rPr>
              <a:t>@</a:t>
            </a:r>
            <a:r>
              <a:rPr lang="en-GB" sz="2800" dirty="0" err="1">
                <a:solidFill>
                  <a:srgbClr val="FF0000"/>
                </a:solidFill>
                <a:latin typeface="Traditional Arabic" pitchFamily="18" charset="-78"/>
                <a:cs typeface="Traditional Arabic" pitchFamily="18" charset="-78"/>
              </a:rPr>
              <a:t>uot.edu.ly</a:t>
            </a:r>
            <a:endParaRPr lang="en-US" sz="2800" dirty="0">
              <a:solidFill>
                <a:srgbClr val="0000CC"/>
              </a:solidFill>
              <a:latin typeface="Traditional Arabic" pitchFamily="18" charset="-78"/>
              <a:cs typeface="Traditional Arabic" pitchFamily="18" charset="-78"/>
            </a:endParaRPr>
          </a:p>
          <a:p>
            <a:pPr algn="ctr" fontAlgn="auto">
              <a:spcAft>
                <a:spcPts val="0"/>
              </a:spcAft>
              <a:buFont typeface="Wingdings 3" pitchFamily="18" charset="2"/>
              <a:buNone/>
              <a:defRPr/>
            </a:pPr>
            <a:r>
              <a:rPr lang="ar-SA" sz="2800" b="1" dirty="0">
                <a:latin typeface="Traditional Arabic" pitchFamily="18" charset="-78"/>
                <a:cs typeface="Traditional Arabic" pitchFamily="18" charset="-78"/>
              </a:rPr>
              <a:t>الأستاذ - حسن علي حسن</a:t>
            </a:r>
          </a:p>
          <a:p>
            <a:pPr marL="0" indent="0" algn="ctr" rtl="1" fontAlgn="auto">
              <a:spcAft>
                <a:spcPts val="0"/>
              </a:spcAft>
              <a:buFont typeface="Arial" pitchFamily="34" charset="0"/>
              <a:buNone/>
              <a:defRPr/>
            </a:pPr>
            <a:r>
              <a:rPr lang="ar-SA" sz="2800" b="1">
                <a:solidFill>
                  <a:srgbClr val="0033CC"/>
                </a:solidFill>
                <a:latin typeface="Traditional Arabic" pitchFamily="18" charset="-78"/>
                <a:cs typeface="Traditional Arabic" pitchFamily="18" charset="-78"/>
              </a:rPr>
              <a:t>المحاضرة </a:t>
            </a:r>
            <a:r>
              <a:rPr lang="ar-SA" sz="2800" b="1" smtClean="0">
                <a:solidFill>
                  <a:srgbClr val="0033CC"/>
                </a:solidFill>
                <a:latin typeface="Traditional Arabic" pitchFamily="18" charset="-78"/>
                <a:cs typeface="Traditional Arabic" pitchFamily="18" charset="-78"/>
              </a:rPr>
              <a:t>الثامنة – </a:t>
            </a:r>
            <a:r>
              <a:rPr lang="ar-SA" sz="2800" b="1" dirty="0" smtClean="0">
                <a:latin typeface="Traditional Arabic" pitchFamily="18" charset="-78"/>
                <a:cs typeface="Traditional Arabic" pitchFamily="18" charset="-78"/>
              </a:rPr>
              <a:t>التطبيع – الجزء الأول</a:t>
            </a:r>
          </a:p>
          <a:p>
            <a:pPr marL="0" indent="0" algn="ctr" rtl="1" fontAlgn="auto">
              <a:spcAft>
                <a:spcPts val="0"/>
              </a:spcAft>
              <a:buFont typeface="Arial" pitchFamily="34" charset="0"/>
              <a:buNone/>
              <a:defRPr/>
            </a:pPr>
            <a:r>
              <a:rPr lang="en-US" sz="2800" b="1" dirty="0" smtClean="0">
                <a:latin typeface="Traditional Arabic" pitchFamily="18" charset="-78"/>
                <a:cs typeface="Traditional Arabic" pitchFamily="18" charset="-78"/>
              </a:rPr>
              <a:t>Normalization</a:t>
            </a:r>
            <a:endParaRPr lang="en-US" sz="2800" b="1" dirty="0">
              <a:latin typeface="Traditional Arabic" pitchFamily="18" charset="-78"/>
              <a:cs typeface="Traditional Arabic" pitchFamily="18" charset="-78"/>
            </a:endParaRPr>
          </a:p>
          <a:p>
            <a:pPr algn="ctr" fontAlgn="auto">
              <a:spcAft>
                <a:spcPts val="0"/>
              </a:spcAft>
              <a:buFont typeface="Arial" pitchFamily="34" charset="0"/>
              <a:buNone/>
              <a:defRPr/>
            </a:pPr>
            <a:endParaRPr lang="en-US" sz="2800" b="1" dirty="0">
              <a:latin typeface="Traditional Arabic" pitchFamily="18" charset="-78"/>
              <a:cs typeface="Traditional Arabic" pitchFamily="18" charset="-78"/>
            </a:endParaRPr>
          </a:p>
        </p:txBody>
      </p:sp>
      <p:cxnSp>
        <p:nvCxnSpPr>
          <p:cNvPr id="5" name="Straight Connector 4"/>
          <p:cNvCxnSpPr/>
          <p:nvPr/>
        </p:nvCxnSpPr>
        <p:spPr>
          <a:xfrm>
            <a:off x="774700" y="2514600"/>
            <a:ext cx="8280400" cy="1588"/>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pic>
        <p:nvPicPr>
          <p:cNvPr id="8" name="صورة 7" descr="it_logo.png"/>
          <p:cNvPicPr>
            <a:picLocks noChangeAspect="1"/>
          </p:cNvPicPr>
          <p:nvPr/>
        </p:nvPicPr>
        <p:blipFill>
          <a:blip r:embed="rId4"/>
          <a:stretch>
            <a:fillRect/>
          </a:stretch>
        </p:blipFill>
        <p:spPr>
          <a:xfrm>
            <a:off x="117475" y="115888"/>
            <a:ext cx="1819275" cy="1441450"/>
          </a:xfrm>
          <a:prstGeom prst="rect">
            <a:avLst/>
          </a:prstGeom>
          <a:ln>
            <a:noFill/>
          </a:ln>
          <a:effectLst>
            <a:outerShdw blurRad="292100" dist="139700" dir="2700000" algn="tl" rotWithShape="0">
              <a:srgbClr val="333333">
                <a:alpha val="65000"/>
              </a:srgbClr>
            </a:outerShdw>
          </a:effectLst>
        </p:spPr>
      </p:pic>
      <p:pic>
        <p:nvPicPr>
          <p:cNvPr id="9" name="صورة 8" descr="uni_logo.png"/>
          <p:cNvPicPr>
            <a:picLocks noChangeAspect="1"/>
          </p:cNvPicPr>
          <p:nvPr/>
        </p:nvPicPr>
        <p:blipFill>
          <a:blip r:embed="rId5"/>
          <a:stretch>
            <a:fillRect/>
          </a:stretch>
        </p:blipFill>
        <p:spPr>
          <a:xfrm>
            <a:off x="7059613" y="115888"/>
            <a:ext cx="2724150" cy="2122487"/>
          </a:xfrm>
          <a:prstGeom prst="rect">
            <a:avLst/>
          </a:prstGeom>
          <a:ln>
            <a:noFill/>
          </a:ln>
          <a:effectLst>
            <a:outerShdw blurRad="292100" dist="139700" dir="2700000" algn="tl" rotWithShape="0">
              <a:srgbClr val="333333">
                <a:alpha val="65000"/>
              </a:srgbClr>
            </a:outerShdw>
          </a:effectLst>
        </p:spPr>
      </p:pic>
      <p:pic>
        <p:nvPicPr>
          <p:cNvPr id="5127" name="~PP13146.WAV">
            <a:hlinkClick r:id="" action="ppaction://media"/>
          </p:cNvPr>
          <p:cNvPicPr>
            <a:picLocks noRot="1" noChangeAspect="1" noChangeArrowheads="1"/>
          </p:cNvPicPr>
          <p:nvPr>
            <a:wavAudioFile r:embed="rId1" name="~PP102.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06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1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أخطاء الإدخال </a:t>
            </a:r>
            <a:r>
              <a:rPr lang="en-GB" sz="3200" b="1">
                <a:solidFill>
                  <a:srgbClr val="0000CC"/>
                </a:solidFill>
                <a:latin typeface="Traditional Arabic" pitchFamily="2" charset="-78"/>
                <a:cs typeface="Traditional Arabic" pitchFamily="2" charset="-78"/>
              </a:rPr>
              <a:t>Insertion Anomalies</a:t>
            </a:r>
            <a:endParaRPr lang="en-US" sz="3200" b="1">
              <a:solidFill>
                <a:srgbClr val="0000CC"/>
              </a:solidFill>
              <a:latin typeface="Traditional Arabic" pitchFamily="2" charset="-78"/>
              <a:cs typeface="Traditional Arabic" pitchFamily="2" charset="-78"/>
            </a:endParaRPr>
          </a:p>
        </p:txBody>
      </p:sp>
      <p:sp>
        <p:nvSpPr>
          <p:cNvPr id="22530" name="Rectangle 1"/>
          <p:cNvSpPr>
            <a:spLocks noChangeArrowheads="1"/>
          </p:cNvSpPr>
          <p:nvPr/>
        </p:nvSpPr>
        <p:spPr bwMode="auto">
          <a:xfrm>
            <a:off x="641350" y="1020763"/>
            <a:ext cx="8848725"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600">
                <a:latin typeface="Traditional Arabic" pitchFamily="2" charset="-78"/>
                <a:cs typeface="Traditional Arabic" pitchFamily="2" charset="-78"/>
              </a:rPr>
              <a:t>أخطاء الإدخال تعتبر من ضمن مجموعة أخطاء التحديث، والتي تحدث نتيجة عملية ادخال البيانات في الجدول عندما يوجد تكرار في البيانات كما في جدول الفاتورة، علما بأن </a:t>
            </a:r>
            <a:r>
              <a:rPr lang="ar-SA" sz="2600" b="1">
                <a:latin typeface="Traditional Arabic" pitchFamily="2" charset="-78"/>
                <a:cs typeface="Traditional Arabic" pitchFamily="2" charset="-78"/>
              </a:rPr>
              <a:t>المفتاح الرئيسي </a:t>
            </a:r>
            <a:r>
              <a:rPr lang="en-US" sz="2600" b="1">
                <a:latin typeface="Traditional Arabic" pitchFamily="2" charset="-78"/>
                <a:cs typeface="Traditional Arabic" pitchFamily="2" charset="-78"/>
              </a:rPr>
              <a:t>Primary Key</a:t>
            </a:r>
            <a:r>
              <a:rPr lang="en-US" sz="2600">
                <a:latin typeface="Traditional Arabic" pitchFamily="2" charset="-78"/>
                <a:cs typeface="Traditional Arabic" pitchFamily="2" charset="-78"/>
              </a:rPr>
              <a:t> </a:t>
            </a:r>
            <a:r>
              <a:rPr lang="ar-SA" sz="2600">
                <a:latin typeface="Traditional Arabic" pitchFamily="2" charset="-78"/>
                <a:cs typeface="Traditional Arabic" pitchFamily="2" charset="-78"/>
              </a:rPr>
              <a:t> لجدول الفاتورة مركب من خاصيتين </a:t>
            </a:r>
            <a:r>
              <a:rPr lang="ar-SA" sz="2600" b="1">
                <a:latin typeface="Traditional Arabic" pitchFamily="2" charset="-78"/>
                <a:cs typeface="Traditional Arabic" pitchFamily="2" charset="-78"/>
              </a:rPr>
              <a:t>رقم الطلبية ورقم المنتج</a:t>
            </a:r>
            <a:r>
              <a:rPr lang="ar-SA" sz="2600">
                <a:latin typeface="Traditional Arabic" pitchFamily="2" charset="-78"/>
                <a:cs typeface="Traditional Arabic" pitchFamily="2" charset="-78"/>
              </a:rPr>
              <a:t>:</a:t>
            </a:r>
            <a:endParaRPr lang="en-US" sz="2600">
              <a:latin typeface="Traditional Arabic" pitchFamily="2" charset="-78"/>
              <a:cs typeface="Traditional Arabic" pitchFamily="2" charset="-78"/>
            </a:endParaRPr>
          </a:p>
        </p:txBody>
      </p:sp>
      <p:pic>
        <p:nvPicPr>
          <p:cNvPr id="2253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6750" y="3284538"/>
            <a:ext cx="59690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flipH="1">
            <a:off x="7372350" y="3844925"/>
            <a:ext cx="431800"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4000500" y="3860800"/>
            <a:ext cx="433388" cy="0"/>
          </a:xfrm>
          <a:prstGeom prst="line">
            <a:avLst/>
          </a:prstGeom>
        </p:spPr>
        <p:style>
          <a:lnRef idx="2">
            <a:schemeClr val="dk1"/>
          </a:lnRef>
          <a:fillRef idx="0">
            <a:schemeClr val="dk1"/>
          </a:fillRef>
          <a:effectRef idx="1">
            <a:schemeClr val="dk1"/>
          </a:effectRef>
          <a:fontRef idx="minor">
            <a:schemeClr val="tx1"/>
          </a:fontRef>
        </p:style>
      </p:cxnSp>
      <p:pic>
        <p:nvPicPr>
          <p:cNvPr id="22535" name="~PP33209.WAV">
            <a:hlinkClick r:id="" action="ppaction://media"/>
          </p:cNvPr>
          <p:cNvPicPr>
            <a:picLocks noRot="1" noChangeAspect="1" noChangeArrowheads="1"/>
          </p:cNvPicPr>
          <p:nvPr>
            <a:wavAudioFile r:embed="rId1" name="~PP3903.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0085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25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253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أخطاء الإدخال </a:t>
            </a:r>
            <a:r>
              <a:rPr lang="en-GB" sz="3200" b="1">
                <a:solidFill>
                  <a:srgbClr val="0000CC"/>
                </a:solidFill>
                <a:latin typeface="Traditional Arabic" pitchFamily="2" charset="-78"/>
                <a:cs typeface="Traditional Arabic" pitchFamily="2" charset="-78"/>
              </a:rPr>
              <a:t>Insertion Anomalies</a:t>
            </a:r>
            <a:endParaRPr lang="en-US" sz="3200" b="1">
              <a:solidFill>
                <a:srgbClr val="0000CC"/>
              </a:solidFill>
              <a:latin typeface="Traditional Arabic" pitchFamily="2" charset="-78"/>
              <a:cs typeface="Traditional Arabic" pitchFamily="2" charset="-78"/>
            </a:endParaRPr>
          </a:p>
        </p:txBody>
      </p:sp>
      <p:sp>
        <p:nvSpPr>
          <p:cNvPr id="24578" name="Rectangle 1"/>
          <p:cNvSpPr>
            <a:spLocks noChangeArrowheads="1"/>
          </p:cNvSpPr>
          <p:nvPr/>
        </p:nvSpPr>
        <p:spPr bwMode="auto">
          <a:xfrm>
            <a:off x="641350" y="836613"/>
            <a:ext cx="884872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600" b="1">
                <a:latin typeface="Traditional Arabic" pitchFamily="2" charset="-78"/>
                <a:cs typeface="Traditional Arabic" pitchFamily="2" charset="-78"/>
              </a:rPr>
              <a:t>المثال:</a:t>
            </a:r>
            <a:r>
              <a:rPr lang="ar-SA" sz="2600">
                <a:latin typeface="Traditional Arabic" pitchFamily="2" charset="-78"/>
                <a:cs typeface="Traditional Arabic" pitchFamily="2" charset="-78"/>
              </a:rPr>
              <a:t> إذا تم إدخال سجلات جديدة في جدول الفاتورة تتضمن تفاصيل بيانات منتج جديد وطلبية جديدة مع إدخال رقم الزبون 1 الذي سيشتري المنتج، يترتب على هذا الادخال، إعادة إدخال باقي التفاصيل الصحيحة لبيانات الزبون رقم 1 وهي (اسم الزبون وعنوان الزبون) في السجلات الجديدة وهذا الادخال الجديد لبيانات الزبون يجب أن يتوافق مع تفاصيل بيانات الزبون رقم 1 في السجلات الأخرى الموجودة مسبقا في نفس جدول الفاتورة. بمعنى سيتم إدخال نفس البيانات الخاصة بالزبون من جديد في الجدول مع العلم بأنها مخزنة مسبقا في نفس الجدول، يسبب هذا التكرار في ادخال نفس البيانات من جديد والذي قد يسبب في عدم تناسق البيانات.</a:t>
            </a:r>
            <a:endParaRPr lang="en-US" sz="2600">
              <a:latin typeface="Traditional Arabic" pitchFamily="2" charset="-78"/>
              <a:cs typeface="Traditional Arabic" pitchFamily="2" charset="-78"/>
            </a:endParaRPr>
          </a:p>
        </p:txBody>
      </p:sp>
      <p:pic>
        <p:nvPicPr>
          <p:cNvPr id="2457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6750" y="3725863"/>
            <a:ext cx="59690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flipH="1">
            <a:off x="7372350" y="4286250"/>
            <a:ext cx="431800" cy="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flipH="1">
            <a:off x="4000500" y="4302125"/>
            <a:ext cx="433388" cy="0"/>
          </a:xfrm>
          <a:prstGeom prst="line">
            <a:avLst/>
          </a:prstGeom>
        </p:spPr>
        <p:style>
          <a:lnRef idx="2">
            <a:schemeClr val="dk1"/>
          </a:lnRef>
          <a:fillRef idx="0">
            <a:schemeClr val="dk1"/>
          </a:fillRef>
          <a:effectRef idx="1">
            <a:schemeClr val="dk1"/>
          </a:effectRef>
          <a:fontRef idx="minor">
            <a:schemeClr val="tx1"/>
          </a:fontRef>
        </p:style>
      </p:cxnSp>
      <p:pic>
        <p:nvPicPr>
          <p:cNvPr id="24584" name="~PP93224.WAV">
            <a:hlinkClick r:id="" action="ppaction://media"/>
          </p:cNvPr>
          <p:cNvPicPr>
            <a:picLocks noRot="1" noChangeAspect="1" noChangeArrowheads="1"/>
          </p:cNvPicPr>
          <p:nvPr>
            <a:wavAudioFile r:embed="rId1" name="~PP944.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30202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458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458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أخطاء الإدخال </a:t>
            </a:r>
            <a:r>
              <a:rPr lang="en-GB" sz="3200" b="1">
                <a:solidFill>
                  <a:srgbClr val="0000CC"/>
                </a:solidFill>
                <a:latin typeface="Traditional Arabic" pitchFamily="2" charset="-78"/>
                <a:cs typeface="Traditional Arabic" pitchFamily="2" charset="-78"/>
              </a:rPr>
              <a:t>Insertion Anomalies</a:t>
            </a:r>
            <a:endParaRPr lang="en-US" sz="3200" b="1">
              <a:solidFill>
                <a:srgbClr val="0000CC"/>
              </a:solidFill>
              <a:latin typeface="Traditional Arabic" pitchFamily="2" charset="-78"/>
              <a:cs typeface="Traditional Arabic" pitchFamily="2" charset="-78"/>
            </a:endParaRPr>
          </a:p>
        </p:txBody>
      </p:sp>
      <p:sp>
        <p:nvSpPr>
          <p:cNvPr id="26626" name="Rectangle 1"/>
          <p:cNvSpPr>
            <a:spLocks noChangeArrowheads="1"/>
          </p:cNvSpPr>
          <p:nvPr/>
        </p:nvSpPr>
        <p:spPr bwMode="auto">
          <a:xfrm>
            <a:off x="641350" y="836613"/>
            <a:ext cx="8848725" cy="18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600">
                <a:latin typeface="Traditional Arabic" pitchFamily="2" charset="-78"/>
                <a:cs typeface="Traditional Arabic" pitchFamily="2" charset="-78"/>
              </a:rPr>
              <a:t>جدول المنتج أو الزبون </a:t>
            </a:r>
            <a:r>
              <a:rPr lang="ar-SA" sz="2600" b="1">
                <a:latin typeface="Traditional Arabic" pitchFamily="2" charset="-78"/>
                <a:cs typeface="Traditional Arabic" pitchFamily="2" charset="-78"/>
              </a:rPr>
              <a:t>لا تعاني من مثل هذه المشاكل</a:t>
            </a:r>
            <a:r>
              <a:rPr lang="ar-SA" sz="2600">
                <a:latin typeface="Traditional Arabic" pitchFamily="2" charset="-78"/>
                <a:cs typeface="Traditional Arabic" pitchFamily="2" charset="-78"/>
              </a:rPr>
              <a:t>، لأننا عند الإدخال للبيانات الخاصة بالمنتج والطلبية لا نضطر لإدخال بيانات الزبون من جديد، لأن تفاصيل بيانات الزبون موجودة في جدول الزبون مرة واحدة كسجل واحد ولا نحتاج لتكرارها كلما قمنا بشراء منتج جديد.</a:t>
            </a:r>
            <a:endParaRPr lang="en-US" sz="2600">
              <a:latin typeface="Traditional Arabic" pitchFamily="2" charset="-78"/>
              <a:cs typeface="Traditional Arabic" pitchFamily="2" charset="-78"/>
            </a:endParaRPr>
          </a:p>
        </p:txBody>
      </p:sp>
      <p:pic>
        <p:nvPicPr>
          <p:cNvPr id="26627" name="Picture 3"/>
          <p:cNvPicPr>
            <a:picLocks noChangeAspect="1"/>
          </p:cNvPicPr>
          <p:nvPr/>
        </p:nvPicPr>
        <p:blipFill>
          <a:blip r:embed="rId4">
            <a:extLst>
              <a:ext uri="{28A0092B-C50C-407E-A947-70E740481C1C}">
                <a14:useLocalDpi xmlns:a14="http://schemas.microsoft.com/office/drawing/2010/main" val="0"/>
              </a:ext>
            </a:extLst>
          </a:blip>
          <a:srcRect r="53143"/>
          <a:stretch>
            <a:fillRect/>
          </a:stretch>
        </p:blipFill>
        <p:spPr bwMode="auto">
          <a:xfrm>
            <a:off x="2073275" y="3311525"/>
            <a:ext cx="252095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2"/>
          <p:cNvPicPr>
            <a:picLocks noChangeAspect="1" noChangeArrowheads="1"/>
          </p:cNvPicPr>
          <p:nvPr/>
        </p:nvPicPr>
        <p:blipFill>
          <a:blip r:embed="rId5">
            <a:extLst>
              <a:ext uri="{28A0092B-C50C-407E-A947-70E740481C1C}">
                <a14:useLocalDpi xmlns:a14="http://schemas.microsoft.com/office/drawing/2010/main" val="0"/>
              </a:ext>
            </a:extLst>
          </a:blip>
          <a:srcRect l="52740" b="14745"/>
          <a:stretch>
            <a:fillRect/>
          </a:stretch>
        </p:blipFill>
        <p:spPr bwMode="auto">
          <a:xfrm>
            <a:off x="5549900" y="3500438"/>
            <a:ext cx="2655888"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P33224.WAV">
            <a:hlinkClick r:id="" action="ppaction://media"/>
          </p:cNvPr>
          <p:cNvPicPr>
            <a:picLocks noRot="1" noChangeAspect="1" noChangeArrowheads="1"/>
          </p:cNvPicPr>
          <p:nvPr>
            <a:wavAudioFile r:embed="rId1" name="~PP3860.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4201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66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663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أخطاء التعديل </a:t>
            </a:r>
            <a:r>
              <a:rPr lang="en-GB" sz="3200" b="1">
                <a:solidFill>
                  <a:srgbClr val="0000CC"/>
                </a:solidFill>
                <a:latin typeface="Traditional Arabic" pitchFamily="2" charset="-78"/>
                <a:cs typeface="Traditional Arabic" pitchFamily="2" charset="-78"/>
              </a:rPr>
              <a:t>Modification Anomalies</a:t>
            </a:r>
            <a:endParaRPr lang="en-US" sz="3200" b="1">
              <a:solidFill>
                <a:srgbClr val="0000CC"/>
              </a:solidFill>
              <a:latin typeface="Traditional Arabic" pitchFamily="2" charset="-78"/>
              <a:cs typeface="Traditional Arabic" pitchFamily="2" charset="-78"/>
            </a:endParaRPr>
          </a:p>
        </p:txBody>
      </p:sp>
      <p:sp>
        <p:nvSpPr>
          <p:cNvPr id="28674" name="Rectangle 1"/>
          <p:cNvSpPr>
            <a:spLocks noChangeArrowheads="1"/>
          </p:cNvSpPr>
          <p:nvPr/>
        </p:nvSpPr>
        <p:spPr bwMode="auto">
          <a:xfrm>
            <a:off x="641350" y="836613"/>
            <a:ext cx="88487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800">
                <a:latin typeface="Traditional Arabic" pitchFamily="2" charset="-78"/>
                <a:cs typeface="Traditional Arabic" pitchFamily="2" charset="-78"/>
              </a:rPr>
              <a:t>على سبيل المثال، تعديل سعر المنتج  رقم 4 إلى السعر 50 بدل من 60، يجب علينا تحديث باقي سجلات المنتج رقم 4 في جدول الفاتورة. إذا لم يتم تنفيذ هذا التعديل على جميع السجلات لجدول الفاتورة، فستصبح قاعدة البيانات غير متناسقة، بمعنى نفس المنتج له أكثر من سعر.</a:t>
            </a:r>
          </a:p>
          <a:p>
            <a:pPr algn="just" rtl="1"/>
            <a:r>
              <a:rPr lang="ar-SA" sz="2800">
                <a:latin typeface="Traditional Arabic" pitchFamily="2" charset="-78"/>
                <a:cs typeface="Traditional Arabic" pitchFamily="2" charset="-78"/>
              </a:rPr>
              <a:t>يتجنب تصميم جدول المنتج هذه المشكلة، لأنه يتم تخزين تفاصيل المنتج في جدول منفصل عن سجلات الطلبية.</a:t>
            </a:r>
            <a:endParaRPr lang="en-US" sz="2800">
              <a:latin typeface="Traditional Arabic" pitchFamily="2" charset="-78"/>
              <a:cs typeface="Traditional Arabic" pitchFamily="2" charset="-78"/>
            </a:endParaRPr>
          </a:p>
        </p:txBody>
      </p:sp>
      <p:pic>
        <p:nvPicPr>
          <p:cNvPr id="28675" name="Picture 6"/>
          <p:cNvPicPr>
            <a:picLocks noChangeAspect="1"/>
          </p:cNvPicPr>
          <p:nvPr/>
        </p:nvPicPr>
        <p:blipFill>
          <a:blip r:embed="rId4">
            <a:extLst>
              <a:ext uri="{28A0092B-C50C-407E-A947-70E740481C1C}">
                <a14:useLocalDpi xmlns:a14="http://schemas.microsoft.com/office/drawing/2010/main" val="0"/>
              </a:ext>
            </a:extLst>
          </a:blip>
          <a:srcRect r="53143"/>
          <a:stretch>
            <a:fillRect/>
          </a:stretch>
        </p:blipFill>
        <p:spPr bwMode="auto">
          <a:xfrm>
            <a:off x="488950" y="3716338"/>
            <a:ext cx="2520950"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3509963"/>
            <a:ext cx="5967413"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flipH="1">
            <a:off x="9028113" y="4070350"/>
            <a:ext cx="431800"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5657850" y="4086225"/>
            <a:ext cx="431800" cy="0"/>
          </a:xfrm>
          <a:prstGeom prst="line">
            <a:avLst/>
          </a:prstGeom>
        </p:spPr>
        <p:style>
          <a:lnRef idx="2">
            <a:schemeClr val="dk1"/>
          </a:lnRef>
          <a:fillRef idx="0">
            <a:schemeClr val="dk1"/>
          </a:fillRef>
          <a:effectRef idx="1">
            <a:schemeClr val="dk1"/>
          </a:effectRef>
          <a:fontRef idx="minor">
            <a:schemeClr val="tx1"/>
          </a:fontRef>
        </p:style>
      </p:cxnSp>
      <p:pic>
        <p:nvPicPr>
          <p:cNvPr id="28680" name="~PP23240.WAV">
            <a:hlinkClick r:id="" action="ppaction://media"/>
          </p:cNvPr>
          <p:cNvPicPr>
            <a:picLocks noRot="1" noChangeAspect="1" noChangeArrowheads="1"/>
          </p:cNvPicPr>
          <p:nvPr>
            <a:wavAudioFile r:embed="rId1" name="~PP2125.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23977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86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868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أخطاء الحذف </a:t>
            </a:r>
            <a:r>
              <a:rPr lang="en-GB" sz="3200" b="1">
                <a:solidFill>
                  <a:srgbClr val="0000CC"/>
                </a:solidFill>
                <a:latin typeface="Traditional Arabic" pitchFamily="2" charset="-78"/>
                <a:cs typeface="Traditional Arabic" pitchFamily="2" charset="-78"/>
              </a:rPr>
              <a:t>Deletion Anomalies</a:t>
            </a:r>
            <a:endParaRPr lang="en-US" sz="3200" b="1">
              <a:solidFill>
                <a:srgbClr val="0000CC"/>
              </a:solidFill>
              <a:latin typeface="Traditional Arabic" pitchFamily="2" charset="-78"/>
              <a:cs typeface="Traditional Arabic" pitchFamily="2" charset="-78"/>
            </a:endParaRPr>
          </a:p>
        </p:txBody>
      </p:sp>
      <p:sp>
        <p:nvSpPr>
          <p:cNvPr id="30722" name="Rectangle 1"/>
          <p:cNvSpPr>
            <a:spLocks noChangeArrowheads="1"/>
          </p:cNvSpPr>
          <p:nvPr/>
        </p:nvSpPr>
        <p:spPr bwMode="auto">
          <a:xfrm>
            <a:off x="641350" y="836613"/>
            <a:ext cx="88487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800">
                <a:latin typeface="Traditional Arabic" pitchFamily="2" charset="-78"/>
                <a:cs typeface="Traditional Arabic" pitchFamily="2" charset="-78"/>
              </a:rPr>
              <a:t>على سبيل المثال، إذا قمنا بحذف السجل الاول للطلبية 16 من جدول الفاتورة، ينتج عنه فقدان باقي تفاصيل المنتج رقم 7 (اسم المنتج وسعر المنتج) من قاعدة البيانات، بمعنى إذا تم حذف هذه الطلبية يؤدي إلى حذف بيانات المنتج التي تبين اسم المنتج وسعره.</a:t>
            </a:r>
          </a:p>
          <a:p>
            <a:pPr algn="just" rtl="1"/>
            <a:r>
              <a:rPr lang="ar-SA" sz="2800">
                <a:latin typeface="Traditional Arabic" pitchFamily="2" charset="-78"/>
                <a:cs typeface="Traditional Arabic" pitchFamily="2" charset="-78"/>
              </a:rPr>
              <a:t>يتجنب تصميم جدول المنتج هذه المشكلة، لأنه يتم تخزين تفاصيل المنتج في جدول منفصل عن سجلات الطلبية، أي إذا تم حذف بيانات الطلبية لا يترتب عليه حذف تفاصيل بيانات المنتج من جدول المنتج ايضا.</a:t>
            </a:r>
            <a:endParaRPr lang="en-US" sz="2800">
              <a:latin typeface="Traditional Arabic" pitchFamily="2" charset="-78"/>
              <a:cs typeface="Traditional Arabic" pitchFamily="2" charset="-78"/>
            </a:endParaRPr>
          </a:p>
        </p:txBody>
      </p:sp>
      <p:pic>
        <p:nvPicPr>
          <p:cNvPr id="30723" name="Picture 7"/>
          <p:cNvPicPr>
            <a:picLocks noChangeAspect="1"/>
          </p:cNvPicPr>
          <p:nvPr/>
        </p:nvPicPr>
        <p:blipFill>
          <a:blip r:embed="rId4">
            <a:extLst>
              <a:ext uri="{28A0092B-C50C-407E-A947-70E740481C1C}">
                <a14:useLocalDpi xmlns:a14="http://schemas.microsoft.com/office/drawing/2010/main" val="0"/>
              </a:ext>
            </a:extLst>
          </a:blip>
          <a:srcRect r="53143"/>
          <a:stretch>
            <a:fillRect/>
          </a:stretch>
        </p:blipFill>
        <p:spPr bwMode="auto">
          <a:xfrm>
            <a:off x="500063" y="4149725"/>
            <a:ext cx="252095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3138" y="3509963"/>
            <a:ext cx="5967412"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flipH="1">
            <a:off x="8947150" y="4070350"/>
            <a:ext cx="431800" cy="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flipH="1">
            <a:off x="5576888" y="4086225"/>
            <a:ext cx="431800" cy="0"/>
          </a:xfrm>
          <a:prstGeom prst="line">
            <a:avLst/>
          </a:prstGeom>
        </p:spPr>
        <p:style>
          <a:lnRef idx="2">
            <a:schemeClr val="dk1"/>
          </a:lnRef>
          <a:fillRef idx="0">
            <a:schemeClr val="dk1"/>
          </a:fillRef>
          <a:effectRef idx="1">
            <a:schemeClr val="dk1"/>
          </a:effectRef>
          <a:fontRef idx="minor">
            <a:schemeClr val="tx1"/>
          </a:fontRef>
        </p:style>
      </p:cxnSp>
      <p:pic>
        <p:nvPicPr>
          <p:cNvPr id="30729" name="~PP33240.WAV">
            <a:hlinkClick r:id="" action="ppaction://media"/>
          </p:cNvPr>
          <p:cNvPicPr>
            <a:picLocks noRot="1" noChangeAspect="1" noChangeArrowheads="1"/>
          </p:cNvPicPr>
          <p:nvPr>
            <a:wavAudioFile r:embed="rId1" name="~PP3279.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30467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07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072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الإعتمادية الوظيفية </a:t>
            </a:r>
            <a:r>
              <a:rPr lang="en-GB" sz="3200" b="1">
                <a:solidFill>
                  <a:srgbClr val="0000CC"/>
                </a:solidFill>
                <a:latin typeface="Traditional Arabic" pitchFamily="2" charset="-78"/>
                <a:cs typeface="Traditional Arabic" pitchFamily="2" charset="-78"/>
              </a:rPr>
              <a:t>Functional Dependency</a:t>
            </a:r>
            <a:endParaRPr lang="en-US" sz="3200" b="1">
              <a:solidFill>
                <a:srgbClr val="0000CC"/>
              </a:solidFill>
              <a:latin typeface="Traditional Arabic" pitchFamily="2" charset="-78"/>
              <a:cs typeface="Traditional Arabic" pitchFamily="2" charset="-78"/>
            </a:endParaRPr>
          </a:p>
        </p:txBody>
      </p:sp>
      <p:sp>
        <p:nvSpPr>
          <p:cNvPr id="32770" name="Rectangle 1"/>
          <p:cNvSpPr>
            <a:spLocks noChangeArrowheads="1"/>
          </p:cNvSpPr>
          <p:nvPr/>
        </p:nvSpPr>
        <p:spPr bwMode="auto">
          <a:xfrm>
            <a:off x="641350" y="836613"/>
            <a:ext cx="8848725" cy="588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800">
                <a:latin typeface="Traditional Arabic" pitchFamily="2" charset="-78"/>
                <a:cs typeface="Traditional Arabic" pitchFamily="2" charset="-78"/>
              </a:rPr>
              <a:t>تعتبر الإعتمادية الوظيفية هي الأداة الرئيسية لتحليل البيانات والتي تساعد في تكوين جداول جديدة خالية من أخطاء التحديث </a:t>
            </a:r>
            <a:r>
              <a:rPr lang="en-GB" sz="2800">
                <a:latin typeface="Traditional Arabic" pitchFamily="2" charset="-78"/>
                <a:cs typeface="Traditional Arabic" pitchFamily="2" charset="-78"/>
              </a:rPr>
              <a:t>Update Anomalies</a:t>
            </a:r>
            <a:r>
              <a:rPr lang="ar-SA" sz="2800">
                <a:latin typeface="Traditional Arabic" pitchFamily="2" charset="-78"/>
                <a:cs typeface="Traditional Arabic" pitchFamily="2" charset="-78"/>
              </a:rPr>
              <a:t>. </a:t>
            </a:r>
          </a:p>
          <a:p>
            <a:pPr algn="just" rtl="1"/>
            <a:r>
              <a:rPr lang="ar-SA" sz="2800" b="1">
                <a:latin typeface="Traditional Arabic" pitchFamily="2" charset="-78"/>
                <a:cs typeface="Traditional Arabic" pitchFamily="2" charset="-78"/>
              </a:rPr>
              <a:t>الإعتمادية الوظيفية </a:t>
            </a:r>
            <a:r>
              <a:rPr lang="en-GB" sz="2800" b="1">
                <a:latin typeface="Traditional Arabic" pitchFamily="2" charset="-78"/>
                <a:cs typeface="Traditional Arabic" pitchFamily="2" charset="-78"/>
              </a:rPr>
              <a:t>Functional Dependency</a:t>
            </a:r>
            <a:r>
              <a:rPr lang="en-GB" sz="2800">
                <a:latin typeface="Traditional Arabic" pitchFamily="2" charset="-78"/>
                <a:cs typeface="Traditional Arabic" pitchFamily="2" charset="-78"/>
              </a:rPr>
              <a:t> </a:t>
            </a:r>
            <a:r>
              <a:rPr lang="ar-SA" sz="2800">
                <a:latin typeface="Traditional Arabic" pitchFamily="2" charset="-78"/>
                <a:cs typeface="Traditional Arabic" pitchFamily="2" charset="-78"/>
              </a:rPr>
              <a:t> هي عبارة عن ارتباط مجموعة من الخصائص مع بعض داخل جداول قاعدة البيانات، على سبيل المثال، إذا كانت </a:t>
            </a:r>
            <a:r>
              <a:rPr lang="en-GB" sz="2800">
                <a:latin typeface="Traditional Arabic" pitchFamily="2" charset="-78"/>
                <a:cs typeface="Traditional Arabic" pitchFamily="2" charset="-78"/>
              </a:rPr>
              <a:t>A</a:t>
            </a:r>
            <a:r>
              <a:rPr lang="ar-SA" sz="2800">
                <a:latin typeface="Traditional Arabic" pitchFamily="2" charset="-78"/>
                <a:cs typeface="Traditional Arabic" pitchFamily="2" charset="-78"/>
              </a:rPr>
              <a:t> و</a:t>
            </a:r>
            <a:r>
              <a:rPr lang="en-GB" sz="2800">
                <a:latin typeface="Traditional Arabic" pitchFamily="2" charset="-78"/>
                <a:cs typeface="Traditional Arabic" pitchFamily="2" charset="-78"/>
              </a:rPr>
              <a:t>B </a:t>
            </a:r>
            <a:r>
              <a:rPr lang="ar-SA" sz="2800">
                <a:latin typeface="Traditional Arabic" pitchFamily="2" charset="-78"/>
                <a:cs typeface="Traditional Arabic" pitchFamily="2" charset="-78"/>
              </a:rPr>
              <a:t>خصائص في الجدول </a:t>
            </a:r>
            <a:r>
              <a:rPr lang="en-GB" sz="2800">
                <a:latin typeface="Traditional Arabic" pitchFamily="2" charset="-78"/>
                <a:cs typeface="Traditional Arabic" pitchFamily="2" charset="-78"/>
              </a:rPr>
              <a:t>R</a:t>
            </a:r>
            <a:r>
              <a:rPr lang="ar-SA" sz="2800">
                <a:latin typeface="Traditional Arabic" pitchFamily="2" charset="-78"/>
                <a:cs typeface="Traditional Arabic" pitchFamily="2" charset="-78"/>
              </a:rPr>
              <a:t>، فإننا نقول أن </a:t>
            </a:r>
            <a:r>
              <a:rPr lang="en-GB" sz="2800">
                <a:latin typeface="Traditional Arabic" pitchFamily="2" charset="-78"/>
                <a:cs typeface="Traditional Arabic" pitchFamily="2" charset="-78"/>
              </a:rPr>
              <a:t>B</a:t>
            </a:r>
            <a:r>
              <a:rPr lang="ar-SA" sz="2800">
                <a:latin typeface="Traditional Arabic" pitchFamily="2" charset="-78"/>
                <a:cs typeface="Traditional Arabic" pitchFamily="2" charset="-78"/>
              </a:rPr>
              <a:t> تعتمد وظيفيًا على </a:t>
            </a:r>
            <a:r>
              <a:rPr lang="en-GB" sz="2800">
                <a:latin typeface="Traditional Arabic" pitchFamily="2" charset="-78"/>
                <a:cs typeface="Traditional Arabic" pitchFamily="2" charset="-78"/>
              </a:rPr>
              <a:t>A</a:t>
            </a:r>
            <a:r>
              <a:rPr lang="ar-SA" sz="2800">
                <a:latin typeface="Traditional Arabic" pitchFamily="2" charset="-78"/>
                <a:cs typeface="Traditional Arabic" pitchFamily="2" charset="-78"/>
              </a:rPr>
              <a:t>، و</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 يحدد </a:t>
            </a:r>
            <a:r>
              <a:rPr lang="en-US" sz="2800">
                <a:latin typeface="Traditional Arabic" pitchFamily="2" charset="-78"/>
                <a:cs typeface="Traditional Arabic" pitchFamily="2" charset="-78"/>
              </a:rPr>
              <a:t>B </a:t>
            </a:r>
            <a:r>
              <a:rPr lang="ar-SA" sz="2800">
                <a:latin typeface="Traditional Arabic" pitchFamily="2" charset="-78"/>
                <a:cs typeface="Traditional Arabic" pitchFamily="2" charset="-78"/>
              </a:rPr>
              <a:t> إذا كانت كل قيمة من الخاصية </a:t>
            </a:r>
            <a:r>
              <a:rPr lang="en-GB" sz="2800">
                <a:latin typeface="Traditional Arabic" pitchFamily="2" charset="-78"/>
                <a:cs typeface="Traditional Arabic" pitchFamily="2" charset="-78"/>
              </a:rPr>
              <a:t>A</a:t>
            </a:r>
            <a:r>
              <a:rPr lang="ar-SA" sz="2800">
                <a:latin typeface="Traditional Arabic" pitchFamily="2" charset="-78"/>
                <a:cs typeface="Traditional Arabic" pitchFamily="2" charset="-78"/>
              </a:rPr>
              <a:t> مرتبطة بقيمة واحدة من الخاصية </a:t>
            </a:r>
            <a:r>
              <a:rPr lang="en-GB" sz="2800">
                <a:latin typeface="Traditional Arabic" pitchFamily="2" charset="-78"/>
                <a:cs typeface="Traditional Arabic" pitchFamily="2" charset="-78"/>
              </a:rPr>
              <a:t>B</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B</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 A </a:t>
            </a:r>
            <a:r>
              <a:rPr lang="ar-SA" sz="2800">
                <a:latin typeface="Traditional Arabic" pitchFamily="2" charset="-78"/>
                <a:cs typeface="Traditional Arabic" pitchFamily="2" charset="-78"/>
              </a:rPr>
              <a:t>) </a:t>
            </a:r>
          </a:p>
          <a:p>
            <a:pPr algn="just" rtl="1"/>
            <a:r>
              <a:rPr lang="ar-SA" sz="2800">
                <a:latin typeface="Traditional Arabic" pitchFamily="2" charset="-78"/>
                <a:cs typeface="Traditional Arabic" pitchFamily="2" charset="-78"/>
              </a:rPr>
              <a:t>بفرض أن الجدول </a:t>
            </a:r>
            <a:r>
              <a:rPr lang="en-GB" sz="2800">
                <a:latin typeface="Traditional Arabic" pitchFamily="2" charset="-78"/>
                <a:cs typeface="Traditional Arabic" pitchFamily="2" charset="-78"/>
              </a:rPr>
              <a:t>R </a:t>
            </a:r>
            <a:r>
              <a:rPr lang="ar-SA" sz="2800">
                <a:latin typeface="Traditional Arabic" pitchFamily="2" charset="-78"/>
                <a:cs typeface="Traditional Arabic" pitchFamily="2" charset="-78"/>
              </a:rPr>
              <a:t> يحتوي الخاصيتين </a:t>
            </a:r>
            <a:r>
              <a:rPr lang="en-GB" sz="2800">
                <a:latin typeface="Traditional Arabic" pitchFamily="2" charset="-78"/>
                <a:cs typeface="Traditional Arabic" pitchFamily="2" charset="-78"/>
              </a:rPr>
              <a:t>A </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B</a:t>
            </a:r>
            <a:r>
              <a:rPr lang="ar-SA" sz="2800">
                <a:latin typeface="Traditional Arabic" pitchFamily="2" charset="-78"/>
                <a:cs typeface="Traditional Arabic" pitchFamily="2" charset="-78"/>
              </a:rPr>
              <a:t>، حيث الخاصية</a:t>
            </a:r>
            <a:r>
              <a:rPr lang="en-GB" sz="2800">
                <a:latin typeface="Traditional Arabic" pitchFamily="2" charset="-78"/>
                <a:cs typeface="Traditional Arabic" pitchFamily="2" charset="-78"/>
              </a:rPr>
              <a:t>B </a:t>
            </a:r>
            <a:r>
              <a:rPr lang="ar-SA" sz="2800">
                <a:latin typeface="Traditional Arabic" pitchFamily="2" charset="-78"/>
                <a:cs typeface="Traditional Arabic" pitchFamily="2" charset="-78"/>
              </a:rPr>
              <a:t> تعتمد إعتمادا وظيفيا على الخاصية </a:t>
            </a:r>
            <a:r>
              <a:rPr lang="en-GB" sz="2800">
                <a:latin typeface="Traditional Arabic" pitchFamily="2" charset="-78"/>
                <a:cs typeface="Traditional Arabic" pitchFamily="2" charset="-78"/>
              </a:rPr>
              <a:t>A</a:t>
            </a:r>
            <a:r>
              <a:rPr lang="ar-SA" sz="2800">
                <a:latin typeface="Traditional Arabic" pitchFamily="2" charset="-78"/>
                <a:cs typeface="Traditional Arabic" pitchFamily="2" charset="-78"/>
              </a:rPr>
              <a:t>، وأن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 يحدد </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هذا يعني إذا عرفنا قيمة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 فسنجد قيمة واحدة فقط لـ </a:t>
            </a:r>
            <a:r>
              <a:rPr lang="en-GB" sz="2800">
                <a:latin typeface="Traditional Arabic" pitchFamily="2" charset="-78"/>
                <a:cs typeface="Traditional Arabic" pitchFamily="2" charset="-78"/>
              </a:rPr>
              <a:t>B</a:t>
            </a:r>
            <a:r>
              <a:rPr lang="ar-SA" sz="2800">
                <a:latin typeface="Traditional Arabic" pitchFamily="2" charset="-78"/>
                <a:cs typeface="Traditional Arabic" pitchFamily="2" charset="-78"/>
              </a:rPr>
              <a:t> في جميع سجلات الجدول </a:t>
            </a:r>
            <a:r>
              <a:rPr lang="en-US" sz="2800">
                <a:latin typeface="Traditional Arabic" pitchFamily="2" charset="-78"/>
                <a:cs typeface="Traditional Arabic" pitchFamily="2" charset="-78"/>
              </a:rPr>
              <a:t>R</a:t>
            </a:r>
            <a:r>
              <a:rPr lang="ar-SA" sz="2800">
                <a:latin typeface="Traditional Arabic" pitchFamily="2" charset="-78"/>
                <a:cs typeface="Traditional Arabic" pitchFamily="2" charset="-78"/>
              </a:rPr>
              <a:t>. يمكن تمثيل الإعتمادية بين الخاصيتين </a:t>
            </a:r>
            <a:r>
              <a:rPr lang="en-GB" sz="2800">
                <a:latin typeface="Traditional Arabic" pitchFamily="2" charset="-78"/>
                <a:cs typeface="Traditional Arabic" pitchFamily="2" charset="-78"/>
              </a:rPr>
              <a:t>A </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B</a:t>
            </a:r>
            <a:r>
              <a:rPr lang="ar-SA" sz="2800">
                <a:latin typeface="Traditional Arabic" pitchFamily="2" charset="-78"/>
                <a:cs typeface="Traditional Arabic" pitchFamily="2" charset="-78"/>
              </a:rPr>
              <a:t> كما في الشكل:</a:t>
            </a:r>
          </a:p>
          <a:p>
            <a:pPr algn="just" rtl="1"/>
            <a:endParaRPr lang="ar-SA" sz="2800">
              <a:latin typeface="Traditional Arabic" pitchFamily="2" charset="-78"/>
              <a:cs typeface="Traditional Arabic" pitchFamily="2" charset="-78"/>
            </a:endParaRPr>
          </a:p>
          <a:p>
            <a:pPr algn="just" rtl="1"/>
            <a:endParaRPr lang="ar-SA" sz="1600">
              <a:latin typeface="Traditional Arabic" pitchFamily="2" charset="-78"/>
              <a:cs typeface="Traditional Arabic" pitchFamily="2" charset="-78"/>
            </a:endParaRPr>
          </a:p>
          <a:p>
            <a:pPr algn="just" rtl="1"/>
            <a:r>
              <a:rPr lang="ar-SA" sz="2800" b="1">
                <a:latin typeface="Traditional Arabic" pitchFamily="2" charset="-78"/>
                <a:cs typeface="Traditional Arabic" pitchFamily="2" charset="-78"/>
              </a:rPr>
              <a:t>المحدد </a:t>
            </a:r>
            <a:r>
              <a:rPr lang="en-GB" sz="2800" b="1">
                <a:latin typeface="Traditional Arabic" pitchFamily="2" charset="-78"/>
                <a:cs typeface="Traditional Arabic" pitchFamily="2" charset="-78"/>
              </a:rPr>
              <a:t>Determinant</a:t>
            </a:r>
            <a:r>
              <a:rPr lang="ar-SA" sz="2800">
                <a:latin typeface="Traditional Arabic" pitchFamily="2" charset="-78"/>
                <a:cs typeface="Traditional Arabic" pitchFamily="2" charset="-78"/>
              </a:rPr>
              <a:t>: هو الخاصية أو مجموعة من الخصائص على الجانب الايمن من سهم الإعتمادية الوظيفية. </a:t>
            </a:r>
            <a:endParaRPr lang="en-US" sz="2800">
              <a:latin typeface="Traditional Arabic" pitchFamily="2" charset="-78"/>
              <a:cs typeface="Traditional Arabic" pitchFamily="2" charset="-78"/>
            </a:endParaRPr>
          </a:p>
        </p:txBody>
      </p:sp>
      <p:grpSp>
        <p:nvGrpSpPr>
          <p:cNvPr id="32771" name="Group 6"/>
          <p:cNvGrpSpPr>
            <a:grpSpLocks/>
          </p:cNvGrpSpPr>
          <p:nvPr/>
        </p:nvGrpSpPr>
        <p:grpSpPr bwMode="auto">
          <a:xfrm>
            <a:off x="2317750" y="4941888"/>
            <a:ext cx="5011738" cy="685800"/>
            <a:chOff x="0" y="0"/>
            <a:chExt cx="4505325" cy="685800"/>
          </a:xfrm>
        </p:grpSpPr>
        <p:grpSp>
          <p:nvGrpSpPr>
            <p:cNvPr id="32772" name="Group 8"/>
            <p:cNvGrpSpPr>
              <a:grpSpLocks/>
            </p:cNvGrpSpPr>
            <p:nvPr/>
          </p:nvGrpSpPr>
          <p:grpSpPr bwMode="auto">
            <a:xfrm>
              <a:off x="0" y="0"/>
              <a:ext cx="4505325" cy="685800"/>
              <a:chOff x="0" y="0"/>
              <a:chExt cx="4505325" cy="685800"/>
            </a:xfrm>
          </p:grpSpPr>
          <p:sp>
            <p:nvSpPr>
              <p:cNvPr id="13" name="Oval 12"/>
              <p:cNvSpPr/>
              <p:nvPr/>
            </p:nvSpPr>
            <p:spPr>
              <a:xfrm>
                <a:off x="3229506" y="0"/>
                <a:ext cx="1275819" cy="5715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cxnSp>
            <p:nvCxnSpPr>
              <p:cNvPr id="14" name="Straight Arrow Connector 13"/>
              <p:cNvCxnSpPr/>
              <p:nvPr/>
            </p:nvCxnSpPr>
            <p:spPr>
              <a:xfrm flipH="1">
                <a:off x="1275819" y="285750"/>
                <a:ext cx="1953687"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0" y="0"/>
                <a:ext cx="1275819" cy="5715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6" name="Text Box 4"/>
              <p:cNvSpPr txBox="1"/>
              <p:nvPr/>
            </p:nvSpPr>
            <p:spPr>
              <a:xfrm>
                <a:off x="1438507" y="28575"/>
                <a:ext cx="1713936" cy="3714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en-US" sz="1100">
                    <a:ea typeface="Calibri"/>
                    <a:cs typeface="Arial"/>
                  </a:rPr>
                  <a:t>B </a:t>
                </a:r>
                <a:r>
                  <a:rPr lang="ar-SA" sz="1100">
                    <a:ea typeface="Calibri"/>
                  </a:rPr>
                  <a:t> تعتمد إعتمادا وظيفيا على </a:t>
                </a:r>
                <a:r>
                  <a:rPr lang="en-US" sz="1100">
                    <a:ea typeface="Calibri"/>
                    <a:cs typeface="Arial"/>
                  </a:rPr>
                  <a:t>A</a:t>
                </a:r>
              </a:p>
            </p:txBody>
          </p:sp>
          <p:sp>
            <p:nvSpPr>
              <p:cNvPr id="17" name="Text Box 5"/>
              <p:cNvSpPr txBox="1"/>
              <p:nvPr/>
            </p:nvSpPr>
            <p:spPr>
              <a:xfrm>
                <a:off x="1438507" y="314325"/>
                <a:ext cx="1713936"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en-US" sz="1100">
                    <a:ea typeface="Calibri"/>
                    <a:cs typeface="Arial"/>
                  </a:rPr>
                  <a:t>A </a:t>
                </a:r>
                <a:r>
                  <a:rPr lang="ar-SA" sz="1100">
                    <a:ea typeface="Calibri"/>
                  </a:rPr>
                  <a:t> تحدد </a:t>
                </a:r>
                <a:r>
                  <a:rPr lang="en-US" sz="1100">
                    <a:ea typeface="Calibri"/>
                    <a:cs typeface="Arial"/>
                  </a:rPr>
                  <a:t>B</a:t>
                </a:r>
              </a:p>
            </p:txBody>
          </p:sp>
        </p:grpSp>
        <p:sp>
          <p:nvSpPr>
            <p:cNvPr id="10" name="Text Box 7"/>
            <p:cNvSpPr txBox="1"/>
            <p:nvPr/>
          </p:nvSpPr>
          <p:spPr>
            <a:xfrm>
              <a:off x="3590560" y="95250"/>
              <a:ext cx="580826"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en-US" sz="1400">
                  <a:ea typeface="Calibri"/>
                  <a:cs typeface="Arial"/>
                </a:rPr>
                <a:t>A </a:t>
              </a:r>
              <a:endParaRPr lang="en-US" sz="1100">
                <a:ea typeface="Calibri"/>
                <a:cs typeface="Arial"/>
              </a:endParaRPr>
            </a:p>
          </p:txBody>
        </p:sp>
        <p:sp>
          <p:nvSpPr>
            <p:cNvPr id="11" name="Text Box 8"/>
            <p:cNvSpPr txBox="1"/>
            <p:nvPr/>
          </p:nvSpPr>
          <p:spPr>
            <a:xfrm>
              <a:off x="352492" y="85725"/>
              <a:ext cx="580825"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en-US" sz="1400">
                  <a:ea typeface="Calibri"/>
                  <a:cs typeface="Arial"/>
                </a:rPr>
                <a:t>B </a:t>
              </a:r>
              <a:endParaRPr lang="en-US" sz="1100">
                <a:ea typeface="Calibri"/>
                <a:cs typeface="Arial"/>
              </a:endParaRPr>
            </a:p>
          </p:txBody>
        </p:sp>
      </p:grpSp>
      <p:pic>
        <p:nvPicPr>
          <p:cNvPr id="32781" name="~PP63255.WAV">
            <a:hlinkClick r:id="" action="ppaction://media"/>
          </p:cNvPr>
          <p:cNvPicPr>
            <a:picLocks noRot="1" noChangeAspect="1" noChangeArrowheads="1"/>
          </p:cNvPicPr>
          <p:nvPr>
            <a:wavAudioFile r:embed="rId1" name="~PP66.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28744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27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278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الإعتمادية الوظيفية </a:t>
            </a:r>
            <a:r>
              <a:rPr lang="en-GB" sz="3200" b="1">
                <a:solidFill>
                  <a:srgbClr val="0000CC"/>
                </a:solidFill>
                <a:latin typeface="Traditional Arabic" pitchFamily="2" charset="-78"/>
                <a:cs typeface="Traditional Arabic" pitchFamily="2" charset="-78"/>
              </a:rPr>
              <a:t>Functional Dependency</a:t>
            </a:r>
            <a:endParaRPr lang="en-US" sz="3200" b="1">
              <a:solidFill>
                <a:srgbClr val="0000CC"/>
              </a:solidFill>
              <a:latin typeface="Traditional Arabic" pitchFamily="2" charset="-78"/>
              <a:cs typeface="Traditional Arabic" pitchFamily="2" charset="-78"/>
            </a:endParaRPr>
          </a:p>
        </p:txBody>
      </p:sp>
      <p:sp>
        <p:nvSpPr>
          <p:cNvPr id="34818" name="Rectangle 1"/>
          <p:cNvSpPr>
            <a:spLocks noChangeArrowheads="1"/>
          </p:cNvSpPr>
          <p:nvPr/>
        </p:nvSpPr>
        <p:spPr bwMode="auto">
          <a:xfrm>
            <a:off x="641350" y="836613"/>
            <a:ext cx="884872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800">
                <a:latin typeface="Traditional Arabic" pitchFamily="2" charset="-78"/>
                <a:cs typeface="Traditional Arabic" pitchFamily="2" charset="-78"/>
              </a:rPr>
              <a:t>على سبيل المثال، الخاصيتان رقم الزبون وعنوان الزبون من جدول الزبون، إذا قمنا بتحديد قيمة من الخاصية رقم الزبون مثلا 1 يمكننا عن طريق هذه القيمة معرفة عنوان الزبون وهو طرابلس من الجدول.</a:t>
            </a: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40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r>
              <a:rPr lang="ar-SA" sz="2800">
                <a:latin typeface="Traditional Arabic" pitchFamily="2" charset="-78"/>
                <a:cs typeface="Traditional Arabic" pitchFamily="2" charset="-78"/>
              </a:rPr>
              <a:t> بمعنى آخر، رقم الزبون يحدد عنوان الزبون، خاصية رقم الزبون تعتبر محدد، كما هو موضح في الشكل. </a:t>
            </a:r>
            <a:endParaRPr lang="en-US" sz="2800">
              <a:latin typeface="Traditional Arabic" pitchFamily="2" charset="-78"/>
              <a:cs typeface="Traditional Arabic" pitchFamily="2" charset="-78"/>
            </a:endParaRPr>
          </a:p>
        </p:txBody>
      </p:sp>
      <p:grpSp>
        <p:nvGrpSpPr>
          <p:cNvPr id="34819" name="Group 17"/>
          <p:cNvGrpSpPr>
            <a:grpSpLocks/>
          </p:cNvGrpSpPr>
          <p:nvPr/>
        </p:nvGrpSpPr>
        <p:grpSpPr bwMode="auto">
          <a:xfrm>
            <a:off x="2576513" y="5570538"/>
            <a:ext cx="4714875" cy="1171575"/>
            <a:chOff x="0" y="0"/>
            <a:chExt cx="4505325" cy="1171575"/>
          </a:xfrm>
        </p:grpSpPr>
        <p:grpSp>
          <p:nvGrpSpPr>
            <p:cNvPr id="34821" name="Group 18"/>
            <p:cNvGrpSpPr>
              <a:grpSpLocks/>
            </p:cNvGrpSpPr>
            <p:nvPr/>
          </p:nvGrpSpPr>
          <p:grpSpPr bwMode="auto">
            <a:xfrm>
              <a:off x="0" y="0"/>
              <a:ext cx="4505325" cy="685800"/>
              <a:chOff x="0" y="0"/>
              <a:chExt cx="4505325" cy="685800"/>
            </a:xfrm>
          </p:grpSpPr>
          <p:grpSp>
            <p:nvGrpSpPr>
              <p:cNvPr id="34826" name="Group 23"/>
              <p:cNvGrpSpPr>
                <a:grpSpLocks/>
              </p:cNvGrpSpPr>
              <p:nvPr/>
            </p:nvGrpSpPr>
            <p:grpSpPr bwMode="auto">
              <a:xfrm>
                <a:off x="0" y="0"/>
                <a:ext cx="4505325" cy="685800"/>
                <a:chOff x="0" y="0"/>
                <a:chExt cx="4505325" cy="685800"/>
              </a:xfrm>
            </p:grpSpPr>
            <p:sp>
              <p:nvSpPr>
                <p:cNvPr id="27" name="Oval 26"/>
                <p:cNvSpPr/>
                <p:nvPr/>
              </p:nvSpPr>
              <p:spPr>
                <a:xfrm>
                  <a:off x="3229574" y="0"/>
                  <a:ext cx="1275751" cy="5715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cxnSp>
              <p:nvCxnSpPr>
                <p:cNvPr id="28" name="Straight Arrow Connector 27"/>
                <p:cNvCxnSpPr/>
                <p:nvPr/>
              </p:nvCxnSpPr>
              <p:spPr>
                <a:xfrm flipH="1">
                  <a:off x="1275750" y="285750"/>
                  <a:ext cx="195382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0" y="0"/>
                  <a:ext cx="1275750" cy="5715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0" name="Text Box 15"/>
                <p:cNvSpPr txBox="1"/>
                <p:nvPr/>
              </p:nvSpPr>
              <p:spPr>
                <a:xfrm>
                  <a:off x="1228725" y="28575"/>
                  <a:ext cx="2094900" cy="3714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100" dirty="0">
                      <a:ea typeface="Calibri"/>
                    </a:rPr>
                    <a:t>العنوان  </a:t>
                  </a:r>
                  <a:r>
                    <a:rPr lang="ar-SA" sz="1100" b="1" dirty="0">
                      <a:ea typeface="Calibri"/>
                    </a:rPr>
                    <a:t>يعتمد وظيفيا</a:t>
                  </a:r>
                  <a:r>
                    <a:rPr lang="ar-SA" sz="1100" dirty="0">
                      <a:ea typeface="Calibri"/>
                    </a:rPr>
                    <a:t> على رقم الزبون</a:t>
                  </a:r>
                  <a:endParaRPr lang="en-US" sz="1100" dirty="0">
                    <a:ea typeface="Calibri"/>
                    <a:cs typeface="Arial"/>
                  </a:endParaRPr>
                </a:p>
              </p:txBody>
            </p:sp>
            <p:sp>
              <p:nvSpPr>
                <p:cNvPr id="31" name="Text Box 16"/>
                <p:cNvSpPr txBox="1"/>
                <p:nvPr/>
              </p:nvSpPr>
              <p:spPr>
                <a:xfrm>
                  <a:off x="1438063" y="314325"/>
                  <a:ext cx="1714147"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100" dirty="0">
                      <a:ea typeface="Calibri"/>
                    </a:rPr>
                    <a:t>رقم الزبون  </a:t>
                  </a:r>
                  <a:r>
                    <a:rPr lang="ar-SA" sz="1100" b="1" dirty="0">
                      <a:ea typeface="Calibri"/>
                    </a:rPr>
                    <a:t>يحدد</a:t>
                  </a:r>
                  <a:r>
                    <a:rPr lang="ar-SA" sz="1100" dirty="0">
                      <a:ea typeface="Calibri"/>
                    </a:rPr>
                    <a:t> العنوان</a:t>
                  </a:r>
                  <a:endParaRPr lang="en-US" sz="1100" dirty="0">
                    <a:ea typeface="Calibri"/>
                    <a:cs typeface="Arial"/>
                  </a:endParaRPr>
                </a:p>
              </p:txBody>
            </p:sp>
          </p:grpSp>
          <p:sp>
            <p:nvSpPr>
              <p:cNvPr id="25" name="Text Box 17"/>
              <p:cNvSpPr txBox="1"/>
              <p:nvPr/>
            </p:nvSpPr>
            <p:spPr>
              <a:xfrm>
                <a:off x="3448014" y="95250"/>
                <a:ext cx="847972"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رقم الزبون </a:t>
                </a:r>
                <a:endParaRPr lang="en-US" sz="1100">
                  <a:ea typeface="Calibri"/>
                  <a:cs typeface="Arial"/>
                </a:endParaRPr>
              </a:p>
            </p:txBody>
          </p:sp>
          <p:sp>
            <p:nvSpPr>
              <p:cNvPr id="26" name="Text Box 18"/>
              <p:cNvSpPr txBox="1"/>
              <p:nvPr/>
            </p:nvSpPr>
            <p:spPr>
              <a:xfrm>
                <a:off x="351931" y="85725"/>
                <a:ext cx="580989"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العنوان </a:t>
                </a:r>
                <a:endParaRPr lang="en-US" sz="1100">
                  <a:ea typeface="Calibri"/>
                  <a:cs typeface="Arial"/>
                </a:endParaRPr>
              </a:p>
            </p:txBody>
          </p:sp>
        </p:grpSp>
        <p:grpSp>
          <p:nvGrpSpPr>
            <p:cNvPr id="34822" name="Group 19"/>
            <p:cNvGrpSpPr>
              <a:grpSpLocks/>
            </p:cNvGrpSpPr>
            <p:nvPr/>
          </p:nvGrpSpPr>
          <p:grpSpPr bwMode="auto">
            <a:xfrm>
              <a:off x="114933" y="790575"/>
              <a:ext cx="4209417" cy="381000"/>
              <a:chOff x="86358" y="85725"/>
              <a:chExt cx="4209418" cy="381000"/>
            </a:xfrm>
          </p:grpSpPr>
          <p:cxnSp>
            <p:nvCxnSpPr>
              <p:cNvPr id="21" name="Straight Arrow Connector 20"/>
              <p:cNvCxnSpPr/>
              <p:nvPr/>
            </p:nvCxnSpPr>
            <p:spPr>
              <a:xfrm flipH="1">
                <a:off x="1057557" y="242887"/>
                <a:ext cx="2390705" cy="476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2" name="Text Box 35"/>
              <p:cNvSpPr txBox="1"/>
              <p:nvPr/>
            </p:nvSpPr>
            <p:spPr>
              <a:xfrm>
                <a:off x="3448262" y="95250"/>
                <a:ext cx="847972"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1</a:t>
                </a:r>
                <a:endParaRPr lang="en-US" sz="1100">
                  <a:ea typeface="Calibri"/>
                  <a:cs typeface="Arial"/>
                </a:endParaRPr>
              </a:p>
            </p:txBody>
          </p:sp>
          <p:sp>
            <p:nvSpPr>
              <p:cNvPr id="23" name="Text Box 36"/>
              <p:cNvSpPr txBox="1"/>
              <p:nvPr/>
            </p:nvSpPr>
            <p:spPr>
              <a:xfrm>
                <a:off x="86713" y="85725"/>
                <a:ext cx="846455"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طرابلس </a:t>
                </a:r>
                <a:endParaRPr lang="en-US" sz="1100">
                  <a:ea typeface="Calibri"/>
                  <a:cs typeface="Arial"/>
                </a:endParaRPr>
              </a:p>
            </p:txBody>
          </p:sp>
        </p:grpSp>
      </p:grpSp>
      <p:pic>
        <p:nvPicPr>
          <p:cNvPr id="34820"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1916113"/>
            <a:ext cx="5861050"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5" name="~PP33271.WAV">
            <a:hlinkClick r:id="" action="ppaction://media"/>
          </p:cNvPr>
          <p:cNvPicPr>
            <a:picLocks noRot="1" noChangeAspect="1" noChangeArrowheads="1"/>
          </p:cNvPicPr>
          <p:nvPr>
            <a:wavAudioFile r:embed="rId1" name="~PP3504.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7537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48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483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الإعتمادية الوظيفية </a:t>
            </a:r>
            <a:r>
              <a:rPr lang="en-GB" sz="3200" b="1">
                <a:solidFill>
                  <a:srgbClr val="0000CC"/>
                </a:solidFill>
                <a:latin typeface="Traditional Arabic" pitchFamily="2" charset="-78"/>
                <a:cs typeface="Traditional Arabic" pitchFamily="2" charset="-78"/>
              </a:rPr>
              <a:t>Functional Dependency</a:t>
            </a:r>
            <a:endParaRPr lang="en-US" sz="3200" b="1">
              <a:solidFill>
                <a:srgbClr val="0000CC"/>
              </a:solidFill>
              <a:latin typeface="Traditional Arabic" pitchFamily="2" charset="-78"/>
              <a:cs typeface="Traditional Arabic" pitchFamily="2" charset="-78"/>
            </a:endParaRPr>
          </a:p>
        </p:txBody>
      </p:sp>
      <p:sp>
        <p:nvSpPr>
          <p:cNvPr id="36866" name="Rectangle 1"/>
          <p:cNvSpPr>
            <a:spLocks noChangeArrowheads="1"/>
          </p:cNvSpPr>
          <p:nvPr/>
        </p:nvSpPr>
        <p:spPr bwMode="auto">
          <a:xfrm>
            <a:off x="641350" y="836613"/>
            <a:ext cx="884872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r>
              <a:rPr lang="ar-SA" sz="2800">
                <a:latin typeface="Traditional Arabic" pitchFamily="2" charset="-78"/>
                <a:cs typeface="Traditional Arabic" pitchFamily="2" charset="-78"/>
              </a:rPr>
              <a:t>ومع ذلك، يوضح الشكل السابق أن العكس ليس صحيحًا، حيث أن العنوان لا يحدد الزبون، بمعنى قد يكون هناك العديد من الزبائن ( مثل 1، 3) لهما نفس العنوان (طرابلس). أي إذا كانت قيمة الخاصية العنوان هي طرابلس نجد لدينا أكثر من زبون لهم نفس العنوان، في هذه الحالة الخاصية العنوان لا تعتبر محدد لأنها لا تحدد قيمة فريدة لكل سجل، أي لا تحدد سجل واحد.</a:t>
            </a:r>
            <a:endParaRPr lang="en-US" sz="2800">
              <a:latin typeface="Traditional Arabic" pitchFamily="2" charset="-78"/>
              <a:cs typeface="Traditional Arabic" pitchFamily="2" charset="-78"/>
            </a:endParaRPr>
          </a:p>
        </p:txBody>
      </p:sp>
      <p:grpSp>
        <p:nvGrpSpPr>
          <p:cNvPr id="36867" name="Group 31"/>
          <p:cNvGrpSpPr>
            <a:grpSpLocks/>
          </p:cNvGrpSpPr>
          <p:nvPr/>
        </p:nvGrpSpPr>
        <p:grpSpPr bwMode="auto">
          <a:xfrm>
            <a:off x="2360613" y="908050"/>
            <a:ext cx="5040312" cy="1501775"/>
            <a:chOff x="0" y="-17037"/>
            <a:chExt cx="4505325" cy="1798213"/>
          </a:xfrm>
        </p:grpSpPr>
        <p:grpSp>
          <p:nvGrpSpPr>
            <p:cNvPr id="36869" name="Group 32"/>
            <p:cNvGrpSpPr>
              <a:grpSpLocks/>
            </p:cNvGrpSpPr>
            <p:nvPr/>
          </p:nvGrpSpPr>
          <p:grpSpPr bwMode="auto">
            <a:xfrm>
              <a:off x="0" y="-17037"/>
              <a:ext cx="4505325" cy="702837"/>
              <a:chOff x="0" y="-17037"/>
              <a:chExt cx="4505325" cy="702837"/>
            </a:xfrm>
          </p:grpSpPr>
          <p:grpSp>
            <p:nvGrpSpPr>
              <p:cNvPr id="36875" name="Group 38"/>
              <p:cNvGrpSpPr>
                <a:grpSpLocks/>
              </p:cNvGrpSpPr>
              <p:nvPr/>
            </p:nvGrpSpPr>
            <p:grpSpPr bwMode="auto">
              <a:xfrm>
                <a:off x="0" y="-17037"/>
                <a:ext cx="4505325" cy="702837"/>
                <a:chOff x="0" y="-17037"/>
                <a:chExt cx="4505325" cy="702837"/>
              </a:xfrm>
            </p:grpSpPr>
            <p:sp>
              <p:nvSpPr>
                <p:cNvPr id="42" name="Oval 41"/>
                <p:cNvSpPr/>
                <p:nvPr/>
              </p:nvSpPr>
              <p:spPr>
                <a:xfrm>
                  <a:off x="3229644" y="71"/>
                  <a:ext cx="1275681" cy="57215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cxnSp>
              <p:nvCxnSpPr>
                <p:cNvPr id="43" name="Straight Arrow Connector 42"/>
                <p:cNvCxnSpPr/>
                <p:nvPr/>
              </p:nvCxnSpPr>
              <p:spPr>
                <a:xfrm flipH="1">
                  <a:off x="1275681" y="285200"/>
                  <a:ext cx="1953964"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0" y="71"/>
                  <a:ext cx="1275681" cy="57215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5" name="Text Box 24"/>
                <p:cNvSpPr txBox="1"/>
                <p:nvPr/>
              </p:nvSpPr>
              <p:spPr>
                <a:xfrm>
                  <a:off x="1091211" y="-17037"/>
                  <a:ext cx="2325742" cy="37256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100">
                      <a:ea typeface="Calibri"/>
                    </a:rPr>
                    <a:t>رقم الزبون  </a:t>
                  </a:r>
                  <a:r>
                    <a:rPr lang="ar-SA" sz="1100">
                      <a:solidFill>
                        <a:srgbClr val="FF0000"/>
                      </a:solidFill>
                      <a:ea typeface="Calibri"/>
                    </a:rPr>
                    <a:t>لا </a:t>
                  </a:r>
                  <a:r>
                    <a:rPr lang="ar-SA" sz="1100">
                      <a:ea typeface="Calibri"/>
                    </a:rPr>
                    <a:t>يعتمد وظيفيا على العنوان</a:t>
                  </a:r>
                  <a:endParaRPr lang="en-US" sz="1100">
                    <a:ea typeface="Calibri"/>
                    <a:cs typeface="Arial"/>
                  </a:endParaRPr>
                </a:p>
              </p:txBody>
            </p:sp>
            <p:sp>
              <p:nvSpPr>
                <p:cNvPr id="46" name="Text Box 25"/>
                <p:cNvSpPr txBox="1"/>
                <p:nvPr/>
              </p:nvSpPr>
              <p:spPr>
                <a:xfrm>
                  <a:off x="1438866" y="313713"/>
                  <a:ext cx="1714152" cy="372569"/>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100">
                      <a:ea typeface="Calibri"/>
                    </a:rPr>
                    <a:t>العنوان </a:t>
                  </a:r>
                  <a:r>
                    <a:rPr lang="ar-SA" sz="1100">
                      <a:solidFill>
                        <a:srgbClr val="FF0000"/>
                      </a:solidFill>
                      <a:ea typeface="Calibri"/>
                    </a:rPr>
                    <a:t>لا </a:t>
                  </a:r>
                  <a:r>
                    <a:rPr lang="ar-SA" sz="1100">
                      <a:ea typeface="Calibri"/>
                    </a:rPr>
                    <a:t>يحدد رقم الزبون </a:t>
                  </a:r>
                  <a:endParaRPr lang="en-US" sz="1100">
                    <a:ea typeface="Calibri"/>
                    <a:cs typeface="Arial"/>
                  </a:endParaRPr>
                </a:p>
              </p:txBody>
            </p:sp>
          </p:grpSp>
          <p:sp>
            <p:nvSpPr>
              <p:cNvPr id="40" name="Text Box 26"/>
              <p:cNvSpPr txBox="1"/>
              <p:nvPr/>
            </p:nvSpPr>
            <p:spPr>
              <a:xfrm>
                <a:off x="3448170" y="95114"/>
                <a:ext cx="847143" cy="372569"/>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العنوان</a:t>
                </a:r>
                <a:endParaRPr lang="en-US" sz="1100">
                  <a:ea typeface="Calibri"/>
                  <a:cs typeface="Arial"/>
                </a:endParaRPr>
              </a:p>
            </p:txBody>
          </p:sp>
          <p:sp>
            <p:nvSpPr>
              <p:cNvPr id="41" name="Text Box 27"/>
              <p:cNvSpPr txBox="1"/>
              <p:nvPr/>
            </p:nvSpPr>
            <p:spPr>
              <a:xfrm>
                <a:off x="210012" y="85609"/>
                <a:ext cx="875523" cy="372569"/>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رقم الزبون </a:t>
                </a:r>
                <a:endParaRPr lang="en-US" sz="1100">
                  <a:ea typeface="Calibri"/>
                  <a:cs typeface="Arial"/>
                </a:endParaRPr>
              </a:p>
            </p:txBody>
          </p:sp>
        </p:grpSp>
        <p:grpSp>
          <p:nvGrpSpPr>
            <p:cNvPr id="36870" name="Group 33"/>
            <p:cNvGrpSpPr>
              <a:grpSpLocks/>
            </p:cNvGrpSpPr>
            <p:nvPr/>
          </p:nvGrpSpPr>
          <p:grpSpPr bwMode="auto">
            <a:xfrm>
              <a:off x="333375" y="781050"/>
              <a:ext cx="3943350" cy="1000126"/>
              <a:chOff x="352425" y="85725"/>
              <a:chExt cx="3943351" cy="381000"/>
            </a:xfrm>
          </p:grpSpPr>
          <p:cxnSp>
            <p:nvCxnSpPr>
              <p:cNvPr id="36" name="Straight Arrow Connector 35"/>
              <p:cNvCxnSpPr>
                <a:stCxn id="37" idx="1"/>
              </p:cNvCxnSpPr>
              <p:nvPr/>
            </p:nvCxnSpPr>
            <p:spPr>
              <a:xfrm flipH="1" flipV="1">
                <a:off x="932886" y="172726"/>
                <a:ext cx="2515887" cy="10862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7" name="Text Box 46"/>
              <p:cNvSpPr txBox="1"/>
              <p:nvPr/>
            </p:nvSpPr>
            <p:spPr>
              <a:xfrm>
                <a:off x="3448773" y="95243"/>
                <a:ext cx="847144" cy="37148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 </a:t>
                </a:r>
                <a:endParaRPr lang="en-US" sz="1100">
                  <a:ea typeface="Calibri"/>
                  <a:cs typeface="Arial"/>
                </a:endParaRPr>
              </a:p>
              <a:p>
                <a:pPr algn="ctr" rtl="1" fontAlgn="auto">
                  <a:lnSpc>
                    <a:spcPct val="107000"/>
                  </a:lnSpc>
                  <a:spcBef>
                    <a:spcPts val="0"/>
                  </a:spcBef>
                  <a:spcAft>
                    <a:spcPts val="800"/>
                  </a:spcAft>
                  <a:defRPr/>
                </a:pPr>
                <a:r>
                  <a:rPr lang="ar-SA" sz="1200">
                    <a:ea typeface="Calibri"/>
                  </a:rPr>
                  <a:t>طرابلس</a:t>
                </a:r>
                <a:endParaRPr lang="en-US" sz="1100">
                  <a:ea typeface="Calibri"/>
                  <a:cs typeface="Arial"/>
                </a:endParaRPr>
              </a:p>
            </p:txBody>
          </p:sp>
          <p:sp>
            <p:nvSpPr>
              <p:cNvPr id="38" name="Text Box 47"/>
              <p:cNvSpPr txBox="1"/>
              <p:nvPr/>
            </p:nvSpPr>
            <p:spPr>
              <a:xfrm>
                <a:off x="352514" y="85829"/>
                <a:ext cx="580372" cy="37148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رقم 1</a:t>
                </a:r>
                <a:endParaRPr lang="en-US" sz="1100">
                  <a:ea typeface="Calibri"/>
                  <a:cs typeface="Arial"/>
                </a:endParaRPr>
              </a:p>
              <a:p>
                <a:pPr algn="ctr" rtl="1" fontAlgn="auto">
                  <a:lnSpc>
                    <a:spcPct val="107000"/>
                  </a:lnSpc>
                  <a:spcBef>
                    <a:spcPts val="0"/>
                  </a:spcBef>
                  <a:spcAft>
                    <a:spcPts val="800"/>
                  </a:spcAft>
                  <a:defRPr/>
                </a:pPr>
                <a:r>
                  <a:rPr lang="ar-SA" sz="500">
                    <a:ea typeface="Calibri"/>
                  </a:rPr>
                  <a:t> </a:t>
                </a:r>
                <a:endParaRPr lang="en-US" sz="1100">
                  <a:ea typeface="Calibri"/>
                  <a:cs typeface="Arial"/>
                </a:endParaRPr>
              </a:p>
              <a:p>
                <a:pPr algn="ctr" rtl="1" fontAlgn="auto">
                  <a:lnSpc>
                    <a:spcPct val="107000"/>
                  </a:lnSpc>
                  <a:spcBef>
                    <a:spcPts val="0"/>
                  </a:spcBef>
                  <a:spcAft>
                    <a:spcPts val="800"/>
                  </a:spcAft>
                  <a:defRPr/>
                </a:pPr>
                <a:r>
                  <a:rPr lang="ar-SA" sz="1200">
                    <a:ea typeface="Calibri"/>
                  </a:rPr>
                  <a:t>رقم 3 </a:t>
                </a:r>
                <a:endParaRPr lang="en-US" sz="1100">
                  <a:ea typeface="Calibri"/>
                  <a:cs typeface="Arial"/>
                </a:endParaRPr>
              </a:p>
            </p:txBody>
          </p:sp>
        </p:grpSp>
        <p:cxnSp>
          <p:nvCxnSpPr>
            <p:cNvPr id="35" name="Straight Arrow Connector 34"/>
            <p:cNvCxnSpPr/>
            <p:nvPr/>
          </p:nvCxnSpPr>
          <p:spPr>
            <a:xfrm flipH="1">
              <a:off x="913836" y="1294556"/>
              <a:ext cx="2514468" cy="1938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pic>
        <p:nvPicPr>
          <p:cNvPr id="36868" name="Picture 4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1613" y="4351338"/>
            <a:ext cx="4587875"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84" name="~PP33287.WAV">
            <a:hlinkClick r:id="" action="ppaction://media"/>
          </p:cNvPr>
          <p:cNvPicPr>
            <a:picLocks noRot="1" noChangeAspect="1" noChangeArrowheads="1"/>
          </p:cNvPicPr>
          <p:nvPr>
            <a:wavAudioFile r:embed="rId1" name="~PP3680.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1471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688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688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الإعتمادية الوظيفية </a:t>
            </a:r>
            <a:r>
              <a:rPr lang="en-GB" sz="3200" b="1">
                <a:solidFill>
                  <a:srgbClr val="0000CC"/>
                </a:solidFill>
                <a:latin typeface="Traditional Arabic" pitchFamily="2" charset="-78"/>
                <a:cs typeface="Traditional Arabic" pitchFamily="2" charset="-78"/>
              </a:rPr>
              <a:t>Functional Dependency</a:t>
            </a:r>
            <a:endParaRPr lang="en-US" sz="3200" b="1">
              <a:solidFill>
                <a:srgbClr val="0000CC"/>
              </a:solidFill>
              <a:latin typeface="Traditional Arabic" pitchFamily="2" charset="-78"/>
              <a:cs typeface="Traditional Arabic" pitchFamily="2" charset="-78"/>
            </a:endParaRPr>
          </a:p>
        </p:txBody>
      </p:sp>
      <p:sp>
        <p:nvSpPr>
          <p:cNvPr id="38914" name="Rectangle 1"/>
          <p:cNvSpPr>
            <a:spLocks noChangeArrowheads="1"/>
          </p:cNvSpPr>
          <p:nvPr/>
        </p:nvSpPr>
        <p:spPr bwMode="auto">
          <a:xfrm>
            <a:off x="641350" y="836613"/>
            <a:ext cx="8848725" cy="603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1400">
              <a:latin typeface="Traditional Arabic" pitchFamily="2" charset="-78"/>
              <a:cs typeface="Traditional Arabic" pitchFamily="2" charset="-78"/>
            </a:endParaRPr>
          </a:p>
          <a:p>
            <a:pPr algn="just" rtl="1"/>
            <a:r>
              <a:rPr lang="ar-SA" sz="2800">
                <a:latin typeface="Traditional Arabic" pitchFamily="2" charset="-78"/>
                <a:cs typeface="Traditional Arabic" pitchFamily="2" charset="-78"/>
              </a:rPr>
              <a:t>العلاقة بين الزبون والعنوان هي علاقة واحد إلى عديد (1: </a:t>
            </a:r>
            <a:r>
              <a:rPr lang="en-GB" sz="2800">
                <a:latin typeface="Traditional Arabic" pitchFamily="2" charset="-78"/>
                <a:cs typeface="Traditional Arabic" pitchFamily="2" charset="-78"/>
              </a:rPr>
              <a:t>N</a:t>
            </a:r>
            <a:r>
              <a:rPr lang="ar-SA" sz="2800">
                <a:latin typeface="Traditional Arabic" pitchFamily="2" charset="-78"/>
                <a:cs typeface="Traditional Arabic" pitchFamily="2" charset="-78"/>
              </a:rPr>
              <a:t>). من ناحية الزبون كل زبون له عنوان واحد فقط (1:1)، من ناحية العنوان، كل عنوان يرتبط به العديد من الزبائن (1:</a:t>
            </a:r>
            <a:r>
              <a:rPr lang="en-US" sz="2800">
                <a:latin typeface="Traditional Arabic" pitchFamily="2" charset="-78"/>
                <a:cs typeface="Traditional Arabic" pitchFamily="2" charset="-78"/>
              </a:rPr>
              <a:t>N</a:t>
            </a:r>
            <a:r>
              <a:rPr lang="ar-SA" sz="2800">
                <a:latin typeface="Traditional Arabic" pitchFamily="2" charset="-78"/>
                <a:cs typeface="Traditional Arabic" pitchFamily="2" charset="-78"/>
              </a:rPr>
              <a:t>).</a:t>
            </a:r>
          </a:p>
          <a:p>
            <a:pPr algn="just" rtl="1"/>
            <a:r>
              <a:rPr lang="ar-SA" sz="2400" b="1">
                <a:latin typeface="Traditional Arabic" pitchFamily="2" charset="-78"/>
                <a:cs typeface="Traditional Arabic" pitchFamily="2" charset="-78"/>
              </a:rPr>
              <a:t>توجد عدة أنواع من الاعتمادية الوظيفية:</a:t>
            </a:r>
          </a:p>
          <a:p>
            <a:pPr algn="just" rtl="1"/>
            <a:r>
              <a:rPr lang="ar-SA" sz="2400">
                <a:latin typeface="Traditional Arabic" pitchFamily="2" charset="-78"/>
                <a:cs typeface="Traditional Arabic" pitchFamily="2" charset="-78"/>
              </a:rPr>
              <a:t>1- الإعتمادية الوظيفية الكلية.</a:t>
            </a:r>
          </a:p>
          <a:p>
            <a:pPr algn="just" rtl="1"/>
            <a:r>
              <a:rPr lang="ar-SA" sz="2400">
                <a:latin typeface="Traditional Arabic" pitchFamily="2" charset="-78"/>
                <a:cs typeface="Traditional Arabic" pitchFamily="2" charset="-78"/>
              </a:rPr>
              <a:t>2- الإعتمادية الوظيفية الجزئية.</a:t>
            </a:r>
          </a:p>
          <a:p>
            <a:pPr algn="just" rtl="1"/>
            <a:r>
              <a:rPr lang="ar-SA" sz="2400">
                <a:latin typeface="Traditional Arabic" pitchFamily="2" charset="-78"/>
                <a:cs typeface="Traditional Arabic" pitchFamily="2" charset="-78"/>
              </a:rPr>
              <a:t>3- الإعتمادية الوظيفية المتعدية.</a:t>
            </a:r>
          </a:p>
        </p:txBody>
      </p:sp>
      <p:grpSp>
        <p:nvGrpSpPr>
          <p:cNvPr id="38915" name="Group 31"/>
          <p:cNvGrpSpPr>
            <a:grpSpLocks/>
          </p:cNvGrpSpPr>
          <p:nvPr/>
        </p:nvGrpSpPr>
        <p:grpSpPr bwMode="auto">
          <a:xfrm>
            <a:off x="2454275" y="2586038"/>
            <a:ext cx="5040313" cy="1501775"/>
            <a:chOff x="0" y="-17037"/>
            <a:chExt cx="4505325" cy="1798213"/>
          </a:xfrm>
        </p:grpSpPr>
        <p:grpSp>
          <p:nvGrpSpPr>
            <p:cNvPr id="38930" name="Group 32"/>
            <p:cNvGrpSpPr>
              <a:grpSpLocks/>
            </p:cNvGrpSpPr>
            <p:nvPr/>
          </p:nvGrpSpPr>
          <p:grpSpPr bwMode="auto">
            <a:xfrm>
              <a:off x="0" y="-17037"/>
              <a:ext cx="4505325" cy="702837"/>
              <a:chOff x="0" y="-17037"/>
              <a:chExt cx="4505325" cy="702837"/>
            </a:xfrm>
          </p:grpSpPr>
          <p:grpSp>
            <p:nvGrpSpPr>
              <p:cNvPr id="38936" name="Group 38"/>
              <p:cNvGrpSpPr>
                <a:grpSpLocks/>
              </p:cNvGrpSpPr>
              <p:nvPr/>
            </p:nvGrpSpPr>
            <p:grpSpPr bwMode="auto">
              <a:xfrm>
                <a:off x="0" y="-17037"/>
                <a:ext cx="4505325" cy="702837"/>
                <a:chOff x="0" y="-17037"/>
                <a:chExt cx="4505325" cy="702837"/>
              </a:xfrm>
            </p:grpSpPr>
            <p:sp>
              <p:nvSpPr>
                <p:cNvPr id="42" name="Oval 41"/>
                <p:cNvSpPr/>
                <p:nvPr/>
              </p:nvSpPr>
              <p:spPr>
                <a:xfrm>
                  <a:off x="3229644" y="70"/>
                  <a:ext cx="1275681" cy="57216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cxnSp>
              <p:nvCxnSpPr>
                <p:cNvPr id="43" name="Straight Arrow Connector 42"/>
                <p:cNvCxnSpPr/>
                <p:nvPr/>
              </p:nvCxnSpPr>
              <p:spPr>
                <a:xfrm flipH="1">
                  <a:off x="1275681" y="285199"/>
                  <a:ext cx="195396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0" y="70"/>
                  <a:ext cx="1275681" cy="57216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5" name="Text Box 24"/>
                <p:cNvSpPr txBox="1"/>
                <p:nvPr/>
              </p:nvSpPr>
              <p:spPr>
                <a:xfrm>
                  <a:off x="1091211" y="-17037"/>
                  <a:ext cx="2325740" cy="37256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100">
                      <a:ea typeface="Calibri"/>
                    </a:rPr>
                    <a:t>رقم الزبون  </a:t>
                  </a:r>
                  <a:r>
                    <a:rPr lang="ar-SA" sz="1100">
                      <a:solidFill>
                        <a:srgbClr val="FF0000"/>
                      </a:solidFill>
                      <a:ea typeface="Calibri"/>
                    </a:rPr>
                    <a:t>لا </a:t>
                  </a:r>
                  <a:r>
                    <a:rPr lang="ar-SA" sz="1100">
                      <a:ea typeface="Calibri"/>
                    </a:rPr>
                    <a:t>يعتمد وظيفيا على العنوان</a:t>
                  </a:r>
                  <a:endParaRPr lang="en-US" sz="1100">
                    <a:ea typeface="Calibri"/>
                    <a:cs typeface="Arial"/>
                  </a:endParaRPr>
                </a:p>
              </p:txBody>
            </p:sp>
            <p:sp>
              <p:nvSpPr>
                <p:cNvPr id="46" name="Text Box 25"/>
                <p:cNvSpPr txBox="1"/>
                <p:nvPr/>
              </p:nvSpPr>
              <p:spPr>
                <a:xfrm>
                  <a:off x="1438866" y="313713"/>
                  <a:ext cx="1714152" cy="372569"/>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100">
                      <a:ea typeface="Calibri"/>
                    </a:rPr>
                    <a:t>العنوان </a:t>
                  </a:r>
                  <a:r>
                    <a:rPr lang="ar-SA" sz="1100">
                      <a:solidFill>
                        <a:srgbClr val="FF0000"/>
                      </a:solidFill>
                      <a:ea typeface="Calibri"/>
                    </a:rPr>
                    <a:t>لا </a:t>
                  </a:r>
                  <a:r>
                    <a:rPr lang="ar-SA" sz="1100">
                      <a:ea typeface="Calibri"/>
                    </a:rPr>
                    <a:t>يحدد رقم الزبون </a:t>
                  </a:r>
                  <a:endParaRPr lang="en-US" sz="1100">
                    <a:ea typeface="Calibri"/>
                    <a:cs typeface="Arial"/>
                  </a:endParaRPr>
                </a:p>
              </p:txBody>
            </p:sp>
          </p:grpSp>
          <p:sp>
            <p:nvSpPr>
              <p:cNvPr id="40" name="Text Box 26"/>
              <p:cNvSpPr txBox="1"/>
              <p:nvPr/>
            </p:nvSpPr>
            <p:spPr>
              <a:xfrm>
                <a:off x="3448170" y="95113"/>
                <a:ext cx="847143" cy="372569"/>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العنوان</a:t>
                </a:r>
                <a:endParaRPr lang="en-US" sz="1100">
                  <a:ea typeface="Calibri"/>
                  <a:cs typeface="Arial"/>
                </a:endParaRPr>
              </a:p>
            </p:txBody>
          </p:sp>
          <p:sp>
            <p:nvSpPr>
              <p:cNvPr id="41" name="Text Box 27"/>
              <p:cNvSpPr txBox="1"/>
              <p:nvPr/>
            </p:nvSpPr>
            <p:spPr>
              <a:xfrm>
                <a:off x="210012" y="85609"/>
                <a:ext cx="875523" cy="372569"/>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رقم الزبون </a:t>
                </a:r>
                <a:endParaRPr lang="en-US" sz="1100">
                  <a:ea typeface="Calibri"/>
                  <a:cs typeface="Arial"/>
                </a:endParaRPr>
              </a:p>
            </p:txBody>
          </p:sp>
        </p:grpSp>
        <p:grpSp>
          <p:nvGrpSpPr>
            <p:cNvPr id="38931" name="Group 33"/>
            <p:cNvGrpSpPr>
              <a:grpSpLocks/>
            </p:cNvGrpSpPr>
            <p:nvPr/>
          </p:nvGrpSpPr>
          <p:grpSpPr bwMode="auto">
            <a:xfrm>
              <a:off x="333375" y="781050"/>
              <a:ext cx="3943350" cy="1000126"/>
              <a:chOff x="352425" y="85725"/>
              <a:chExt cx="3943351" cy="381000"/>
            </a:xfrm>
          </p:grpSpPr>
          <p:cxnSp>
            <p:nvCxnSpPr>
              <p:cNvPr id="36" name="Straight Arrow Connector 35"/>
              <p:cNvCxnSpPr>
                <a:stCxn id="37" idx="1"/>
              </p:cNvCxnSpPr>
              <p:nvPr/>
            </p:nvCxnSpPr>
            <p:spPr>
              <a:xfrm flipH="1" flipV="1">
                <a:off x="932886" y="172726"/>
                <a:ext cx="2515888" cy="10862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7" name="Text Box 46"/>
              <p:cNvSpPr txBox="1"/>
              <p:nvPr/>
            </p:nvSpPr>
            <p:spPr>
              <a:xfrm>
                <a:off x="3448774" y="95243"/>
                <a:ext cx="847143" cy="37148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 </a:t>
                </a:r>
                <a:endParaRPr lang="en-US" sz="1100">
                  <a:ea typeface="Calibri"/>
                  <a:cs typeface="Arial"/>
                </a:endParaRPr>
              </a:p>
              <a:p>
                <a:pPr algn="ctr" rtl="1" fontAlgn="auto">
                  <a:lnSpc>
                    <a:spcPct val="107000"/>
                  </a:lnSpc>
                  <a:spcBef>
                    <a:spcPts val="0"/>
                  </a:spcBef>
                  <a:spcAft>
                    <a:spcPts val="800"/>
                  </a:spcAft>
                  <a:defRPr/>
                </a:pPr>
                <a:r>
                  <a:rPr lang="ar-SA" sz="1200">
                    <a:ea typeface="Calibri"/>
                  </a:rPr>
                  <a:t>طرابلس</a:t>
                </a:r>
                <a:endParaRPr lang="en-US" sz="1100">
                  <a:ea typeface="Calibri"/>
                  <a:cs typeface="Arial"/>
                </a:endParaRPr>
              </a:p>
            </p:txBody>
          </p:sp>
          <p:sp>
            <p:nvSpPr>
              <p:cNvPr id="38" name="Text Box 47"/>
              <p:cNvSpPr txBox="1"/>
              <p:nvPr/>
            </p:nvSpPr>
            <p:spPr>
              <a:xfrm>
                <a:off x="352515" y="85829"/>
                <a:ext cx="580371" cy="371482"/>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رقم 1</a:t>
                </a:r>
                <a:endParaRPr lang="en-US" sz="1100">
                  <a:ea typeface="Calibri"/>
                  <a:cs typeface="Arial"/>
                </a:endParaRPr>
              </a:p>
              <a:p>
                <a:pPr algn="ctr" rtl="1" fontAlgn="auto">
                  <a:lnSpc>
                    <a:spcPct val="107000"/>
                  </a:lnSpc>
                  <a:spcBef>
                    <a:spcPts val="0"/>
                  </a:spcBef>
                  <a:spcAft>
                    <a:spcPts val="800"/>
                  </a:spcAft>
                  <a:defRPr/>
                </a:pPr>
                <a:r>
                  <a:rPr lang="ar-SA" sz="500">
                    <a:ea typeface="Calibri"/>
                  </a:rPr>
                  <a:t> </a:t>
                </a:r>
                <a:endParaRPr lang="en-US" sz="1100">
                  <a:ea typeface="Calibri"/>
                  <a:cs typeface="Arial"/>
                </a:endParaRPr>
              </a:p>
              <a:p>
                <a:pPr algn="ctr" rtl="1" fontAlgn="auto">
                  <a:lnSpc>
                    <a:spcPct val="107000"/>
                  </a:lnSpc>
                  <a:spcBef>
                    <a:spcPts val="0"/>
                  </a:spcBef>
                  <a:spcAft>
                    <a:spcPts val="800"/>
                  </a:spcAft>
                  <a:defRPr/>
                </a:pPr>
                <a:r>
                  <a:rPr lang="ar-SA" sz="1200">
                    <a:ea typeface="Calibri"/>
                  </a:rPr>
                  <a:t>رقم 3 </a:t>
                </a:r>
                <a:endParaRPr lang="en-US" sz="1100">
                  <a:ea typeface="Calibri"/>
                  <a:cs typeface="Arial"/>
                </a:endParaRPr>
              </a:p>
            </p:txBody>
          </p:sp>
        </p:grpSp>
        <p:cxnSp>
          <p:nvCxnSpPr>
            <p:cNvPr id="35" name="Straight Arrow Connector 34"/>
            <p:cNvCxnSpPr/>
            <p:nvPr/>
          </p:nvCxnSpPr>
          <p:spPr>
            <a:xfrm flipH="1">
              <a:off x="913836" y="1294556"/>
              <a:ext cx="2514468" cy="193888"/>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38916" name="Group 19"/>
          <p:cNvGrpSpPr>
            <a:grpSpLocks/>
          </p:cNvGrpSpPr>
          <p:nvPr/>
        </p:nvGrpSpPr>
        <p:grpSpPr bwMode="auto">
          <a:xfrm>
            <a:off x="2570163" y="981075"/>
            <a:ext cx="4716462" cy="1171575"/>
            <a:chOff x="0" y="0"/>
            <a:chExt cx="4505325" cy="1171575"/>
          </a:xfrm>
        </p:grpSpPr>
        <p:grpSp>
          <p:nvGrpSpPr>
            <p:cNvPr id="38917" name="Group 20"/>
            <p:cNvGrpSpPr>
              <a:grpSpLocks/>
            </p:cNvGrpSpPr>
            <p:nvPr/>
          </p:nvGrpSpPr>
          <p:grpSpPr bwMode="auto">
            <a:xfrm>
              <a:off x="0" y="0"/>
              <a:ext cx="4505325" cy="685800"/>
              <a:chOff x="0" y="0"/>
              <a:chExt cx="4505325" cy="685800"/>
            </a:xfrm>
          </p:grpSpPr>
          <p:grpSp>
            <p:nvGrpSpPr>
              <p:cNvPr id="38922" name="Group 25"/>
              <p:cNvGrpSpPr>
                <a:grpSpLocks/>
              </p:cNvGrpSpPr>
              <p:nvPr/>
            </p:nvGrpSpPr>
            <p:grpSpPr bwMode="auto">
              <a:xfrm>
                <a:off x="0" y="0"/>
                <a:ext cx="4505325" cy="685800"/>
                <a:chOff x="0" y="0"/>
                <a:chExt cx="4505325" cy="685800"/>
              </a:xfrm>
            </p:grpSpPr>
            <p:sp>
              <p:nvSpPr>
                <p:cNvPr id="29" name="Oval 28"/>
                <p:cNvSpPr/>
                <p:nvPr/>
              </p:nvSpPr>
              <p:spPr>
                <a:xfrm>
                  <a:off x="3228488" y="0"/>
                  <a:ext cx="1276837" cy="5715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cxnSp>
              <p:nvCxnSpPr>
                <p:cNvPr id="30" name="Straight Arrow Connector 29"/>
                <p:cNvCxnSpPr/>
                <p:nvPr/>
              </p:nvCxnSpPr>
              <p:spPr>
                <a:xfrm flipH="1">
                  <a:off x="1276837" y="285750"/>
                  <a:ext cx="195165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0" y="0"/>
                  <a:ext cx="1276837" cy="5715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48" name="Text Box 15"/>
                <p:cNvSpPr txBox="1"/>
                <p:nvPr/>
              </p:nvSpPr>
              <p:spPr>
                <a:xfrm>
                  <a:off x="1228312" y="28575"/>
                  <a:ext cx="2095712" cy="3714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100">
                      <a:ea typeface="Calibri"/>
                    </a:rPr>
                    <a:t>العنوان  يعتمد وظيفيا على رقم الزبون</a:t>
                  </a:r>
                  <a:endParaRPr lang="en-US" sz="1100">
                    <a:ea typeface="Calibri"/>
                    <a:cs typeface="Arial"/>
                  </a:endParaRPr>
                </a:p>
              </p:txBody>
            </p:sp>
            <p:sp>
              <p:nvSpPr>
                <p:cNvPr id="49" name="Text Box 16"/>
                <p:cNvSpPr txBox="1"/>
                <p:nvPr/>
              </p:nvSpPr>
              <p:spPr>
                <a:xfrm>
                  <a:off x="1437579" y="314325"/>
                  <a:ext cx="1715086"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100">
                      <a:ea typeface="Calibri"/>
                    </a:rPr>
                    <a:t>رقم الزبون  يحدد العنوان</a:t>
                  </a:r>
                  <a:endParaRPr lang="en-US" sz="1100">
                    <a:ea typeface="Calibri"/>
                    <a:cs typeface="Arial"/>
                  </a:endParaRPr>
                </a:p>
              </p:txBody>
            </p:sp>
          </p:grpSp>
          <p:sp>
            <p:nvSpPr>
              <p:cNvPr id="27" name="Text Box 17"/>
              <p:cNvSpPr txBox="1"/>
              <p:nvPr/>
            </p:nvSpPr>
            <p:spPr>
              <a:xfrm>
                <a:off x="3448371" y="95250"/>
                <a:ext cx="847686"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رقم الزبون </a:t>
                </a:r>
                <a:endParaRPr lang="en-US" sz="1100">
                  <a:ea typeface="Calibri"/>
                  <a:cs typeface="Arial"/>
                </a:endParaRPr>
              </a:p>
            </p:txBody>
          </p:sp>
          <p:sp>
            <p:nvSpPr>
              <p:cNvPr id="28" name="Text Box 18"/>
              <p:cNvSpPr txBox="1"/>
              <p:nvPr/>
            </p:nvSpPr>
            <p:spPr>
              <a:xfrm>
                <a:off x="351813" y="85725"/>
                <a:ext cx="582311"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العنوان </a:t>
                </a:r>
                <a:endParaRPr lang="en-US" sz="1100">
                  <a:ea typeface="Calibri"/>
                  <a:cs typeface="Arial"/>
                </a:endParaRPr>
              </a:p>
            </p:txBody>
          </p:sp>
        </p:grpSp>
        <p:grpSp>
          <p:nvGrpSpPr>
            <p:cNvPr id="38918" name="Group 21"/>
            <p:cNvGrpSpPr>
              <a:grpSpLocks/>
            </p:cNvGrpSpPr>
            <p:nvPr/>
          </p:nvGrpSpPr>
          <p:grpSpPr bwMode="auto">
            <a:xfrm>
              <a:off x="114933" y="790575"/>
              <a:ext cx="4209417" cy="381000"/>
              <a:chOff x="86358" y="85725"/>
              <a:chExt cx="4209418" cy="381000"/>
            </a:xfrm>
          </p:grpSpPr>
          <p:cxnSp>
            <p:nvCxnSpPr>
              <p:cNvPr id="23" name="Straight Arrow Connector 22"/>
              <p:cNvCxnSpPr/>
              <p:nvPr/>
            </p:nvCxnSpPr>
            <p:spPr>
              <a:xfrm flipH="1">
                <a:off x="1057192" y="242888"/>
                <a:ext cx="2391416" cy="476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4" name="Text Box 35"/>
              <p:cNvSpPr txBox="1"/>
              <p:nvPr/>
            </p:nvSpPr>
            <p:spPr>
              <a:xfrm>
                <a:off x="3448608" y="95250"/>
                <a:ext cx="847687"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1</a:t>
                </a:r>
                <a:endParaRPr lang="en-US" sz="1100">
                  <a:ea typeface="Calibri"/>
                  <a:cs typeface="Arial"/>
                </a:endParaRPr>
              </a:p>
            </p:txBody>
          </p:sp>
          <p:sp>
            <p:nvSpPr>
              <p:cNvPr id="25" name="Text Box 36"/>
              <p:cNvSpPr txBox="1"/>
              <p:nvPr/>
            </p:nvSpPr>
            <p:spPr>
              <a:xfrm>
                <a:off x="86674" y="85725"/>
                <a:ext cx="847686" cy="37147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200">
                    <a:ea typeface="Calibri"/>
                  </a:rPr>
                  <a:t>طرابلس </a:t>
                </a:r>
                <a:endParaRPr lang="en-US" sz="1100">
                  <a:ea typeface="Calibri"/>
                  <a:cs typeface="Arial"/>
                </a:endParaRPr>
              </a:p>
            </p:txBody>
          </p:sp>
        </p:grpSp>
      </p:grpSp>
      <p:pic>
        <p:nvPicPr>
          <p:cNvPr id="38946" name="~PP33302.WAV">
            <a:hlinkClick r:id="" action="ppaction://media"/>
          </p:cNvPr>
          <p:cNvPicPr>
            <a:picLocks noRot="1" noChangeAspect="1" noChangeArrowheads="1"/>
          </p:cNvPicPr>
          <p:nvPr>
            <a:wavAudioFile r:embed="rId1" name="~PP3515.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764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89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894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الإعتمادية الوظيفية الكلية </a:t>
            </a:r>
            <a:r>
              <a:rPr lang="en-GB" sz="3200" b="1">
                <a:solidFill>
                  <a:srgbClr val="0000CC"/>
                </a:solidFill>
                <a:latin typeface="Traditional Arabic" pitchFamily="2" charset="-78"/>
                <a:cs typeface="Traditional Arabic" pitchFamily="2" charset="-78"/>
              </a:rPr>
              <a:t>Full Functional Dependency</a:t>
            </a:r>
            <a:endParaRPr lang="en-US" sz="3200" b="1">
              <a:solidFill>
                <a:srgbClr val="0000CC"/>
              </a:solidFill>
              <a:latin typeface="Traditional Arabic" pitchFamily="2" charset="-78"/>
              <a:cs typeface="Traditional Arabic" pitchFamily="2" charset="-78"/>
            </a:endParaRPr>
          </a:p>
        </p:txBody>
      </p:sp>
      <p:sp>
        <p:nvSpPr>
          <p:cNvPr id="40962" name="Rectangle 1"/>
          <p:cNvSpPr>
            <a:spLocks noChangeArrowheads="1"/>
          </p:cNvSpPr>
          <p:nvPr/>
        </p:nvSpPr>
        <p:spPr bwMode="auto">
          <a:xfrm>
            <a:off x="641350" y="836613"/>
            <a:ext cx="884872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b="1">
                <a:latin typeface="Traditional Arabic" pitchFamily="2" charset="-78"/>
                <a:cs typeface="Traditional Arabic" pitchFamily="2" charset="-78"/>
              </a:rPr>
              <a:t>الإعتمادية الوظيفية الكلية </a:t>
            </a:r>
            <a:r>
              <a:rPr lang="ar-SA" sz="2800">
                <a:latin typeface="Traditional Arabic" pitchFamily="2" charset="-78"/>
                <a:cs typeface="Traditional Arabic" pitchFamily="2" charset="-78"/>
              </a:rPr>
              <a:t>تتمثل في أن أي خاصية في الجدول تعتمد على كامل المفتاح الرئيسي سواء أكان المفتاح الرئيسي خاصية أو مؤلف من أكثر من خاصية (مفتاح مركب).</a:t>
            </a:r>
          </a:p>
          <a:p>
            <a:pPr algn="just" rtl="1">
              <a:lnSpc>
                <a:spcPct val="150000"/>
              </a:lnSpc>
            </a:pPr>
            <a:r>
              <a:rPr lang="ar-SA" sz="2800">
                <a:latin typeface="Traditional Arabic" pitchFamily="2" charset="-78"/>
                <a:cs typeface="Traditional Arabic" pitchFamily="2" charset="-78"/>
              </a:rPr>
              <a:t>بفرض أن الخاصيتان </a:t>
            </a:r>
            <a:r>
              <a:rPr lang="en-GB" sz="2800">
                <a:latin typeface="Traditional Arabic" pitchFamily="2" charset="-78"/>
                <a:cs typeface="Traditional Arabic" pitchFamily="2" charset="-78"/>
              </a:rPr>
              <a:t>E</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F</a:t>
            </a:r>
            <a:r>
              <a:rPr lang="ar-SA" sz="2800">
                <a:latin typeface="Traditional Arabic" pitchFamily="2" charset="-78"/>
                <a:cs typeface="Traditional Arabic" pitchFamily="2" charset="-78"/>
              </a:rPr>
              <a:t> تمثلا معا المفتاح الرئيسي في الجدول 1</a:t>
            </a:r>
            <a:r>
              <a:rPr lang="en-GB" sz="2800">
                <a:latin typeface="Traditional Arabic" pitchFamily="2" charset="-78"/>
                <a:cs typeface="Traditional Arabic" pitchFamily="2" charset="-78"/>
              </a:rPr>
              <a:t>X</a:t>
            </a:r>
            <a:r>
              <a:rPr lang="ar-SA" sz="2800">
                <a:latin typeface="Traditional Arabic" pitchFamily="2" charset="-78"/>
                <a:cs typeface="Traditional Arabic" pitchFamily="2" charset="-78"/>
              </a:rPr>
              <a:t>، نقول إن الخاصية </a:t>
            </a:r>
            <a:r>
              <a:rPr lang="en-GB" sz="2800">
                <a:latin typeface="Traditional Arabic" pitchFamily="2" charset="-78"/>
                <a:cs typeface="Traditional Arabic" pitchFamily="2" charset="-78"/>
              </a:rPr>
              <a:t>A</a:t>
            </a:r>
            <a:r>
              <a:rPr lang="ar-SA" sz="2800">
                <a:latin typeface="Traditional Arabic" pitchFamily="2" charset="-78"/>
                <a:cs typeface="Traditional Arabic" pitchFamily="2" charset="-78"/>
              </a:rPr>
              <a:t> تعتمد اعتمادا وظيفيا كليا على المفتاح الرئيسي (الخاصيتين معا </a:t>
            </a:r>
            <a:r>
              <a:rPr lang="en-GB" sz="2800">
                <a:latin typeface="Traditional Arabic" pitchFamily="2" charset="-78"/>
                <a:cs typeface="Traditional Arabic" pitchFamily="2" charset="-78"/>
              </a:rPr>
              <a:t>E</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F</a:t>
            </a:r>
            <a:r>
              <a:rPr lang="ar-SA" sz="2800">
                <a:latin typeface="Traditional Arabic" pitchFamily="2" charset="-78"/>
                <a:cs typeface="Traditional Arabic" pitchFamily="2" charset="-78"/>
              </a:rPr>
              <a:t>)، وأن الخاصيتان معا تحددان الخاصية </a:t>
            </a:r>
            <a:r>
              <a:rPr lang="en-GB" sz="2800">
                <a:latin typeface="Traditional Arabic" pitchFamily="2" charset="-78"/>
                <a:cs typeface="Traditional Arabic" pitchFamily="2" charset="-78"/>
              </a:rPr>
              <a:t>A</a:t>
            </a:r>
            <a:r>
              <a:rPr lang="ar-SA" sz="2800">
                <a:latin typeface="Traditional Arabic" pitchFamily="2" charset="-78"/>
                <a:cs typeface="Traditional Arabic" pitchFamily="2" charset="-78"/>
              </a:rPr>
              <a:t>. أنظر جدول </a:t>
            </a:r>
            <a:r>
              <a:rPr lang="en-US" sz="2800">
                <a:latin typeface="Traditional Arabic" pitchFamily="2" charset="-78"/>
                <a:cs typeface="Traditional Arabic" pitchFamily="2" charset="-78"/>
              </a:rPr>
              <a:t>X1</a:t>
            </a:r>
            <a:r>
              <a:rPr lang="ar-SA" sz="2800">
                <a:latin typeface="Traditional Arabic" pitchFamily="2" charset="-78"/>
                <a:cs typeface="Traditional Arabic" pitchFamily="2" charset="-78"/>
              </a:rPr>
              <a:t>.</a:t>
            </a:r>
          </a:p>
          <a:p>
            <a:pPr algn="just" rtl="1">
              <a:lnSpc>
                <a:spcPct val="150000"/>
              </a:lnSpc>
            </a:pPr>
            <a:endParaRPr lang="ar-SA" sz="2800">
              <a:latin typeface="Traditional Arabic" pitchFamily="2" charset="-78"/>
              <a:cs typeface="Traditional Arabic" pitchFamily="2" charset="-78"/>
            </a:endParaRPr>
          </a:p>
        </p:txBody>
      </p:sp>
      <p:grpSp>
        <p:nvGrpSpPr>
          <p:cNvPr id="40963" name="Group 46"/>
          <p:cNvGrpSpPr>
            <a:grpSpLocks/>
          </p:cNvGrpSpPr>
          <p:nvPr/>
        </p:nvGrpSpPr>
        <p:grpSpPr bwMode="auto">
          <a:xfrm>
            <a:off x="3152775" y="4613275"/>
            <a:ext cx="3400425" cy="1552575"/>
            <a:chOff x="0" y="0"/>
            <a:chExt cx="3400425" cy="1552575"/>
          </a:xfrm>
        </p:grpSpPr>
        <p:sp>
          <p:nvSpPr>
            <p:cNvPr id="50" name="Rectangle 49"/>
            <p:cNvSpPr/>
            <p:nvPr/>
          </p:nvSpPr>
          <p:spPr>
            <a:xfrm>
              <a:off x="1247775" y="9525"/>
              <a:ext cx="1209675" cy="154305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1" name="Oval 50"/>
            <p:cNvSpPr/>
            <p:nvPr/>
          </p:nvSpPr>
          <p:spPr>
            <a:xfrm>
              <a:off x="1571625" y="85725"/>
              <a:ext cx="552450" cy="62865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2" name="Oval 51"/>
            <p:cNvSpPr/>
            <p:nvPr/>
          </p:nvSpPr>
          <p:spPr>
            <a:xfrm>
              <a:off x="1571625" y="819150"/>
              <a:ext cx="552450" cy="62865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3" name="Text Box 53"/>
            <p:cNvSpPr txBox="1"/>
            <p:nvPr/>
          </p:nvSpPr>
          <p:spPr>
            <a:xfrm>
              <a:off x="1676400" y="219075"/>
              <a:ext cx="352425" cy="390525"/>
            </a:xfrm>
            <a:prstGeom prst="rect">
              <a:avLst/>
            </a:prstGeom>
            <a:solidFill>
              <a:schemeClr val="accent1">
                <a:lumMod val="20000"/>
                <a:lumOff val="80000"/>
              </a:schemeClr>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1400" b="1">
                  <a:latin typeface="Times New Roman"/>
                  <a:ea typeface="Calibri"/>
                  <a:cs typeface="Arial"/>
                </a:rPr>
                <a:t>E</a:t>
              </a:r>
              <a:endParaRPr lang="en-US" sz="1100">
                <a:ea typeface="Calibri"/>
                <a:cs typeface="Arial"/>
              </a:endParaRPr>
            </a:p>
          </p:txBody>
        </p:sp>
        <p:sp>
          <p:nvSpPr>
            <p:cNvPr id="54" name="Text Box 54"/>
            <p:cNvSpPr txBox="1"/>
            <p:nvPr/>
          </p:nvSpPr>
          <p:spPr>
            <a:xfrm>
              <a:off x="1676400" y="920750"/>
              <a:ext cx="352425" cy="415925"/>
            </a:xfrm>
            <a:prstGeom prst="rect">
              <a:avLst/>
            </a:prstGeom>
            <a:solidFill>
              <a:schemeClr val="accent1">
                <a:lumMod val="20000"/>
                <a:lumOff val="80000"/>
              </a:schemeClr>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1400" b="1" dirty="0">
                  <a:latin typeface="Times New Roman"/>
                  <a:ea typeface="Calibri"/>
                  <a:cs typeface="Arial"/>
                </a:rPr>
                <a:t>F</a:t>
              </a:r>
              <a:endParaRPr lang="en-US" sz="1100" dirty="0">
                <a:ea typeface="Calibri"/>
                <a:cs typeface="Arial"/>
              </a:endParaRPr>
            </a:p>
          </p:txBody>
        </p:sp>
        <p:sp>
          <p:nvSpPr>
            <p:cNvPr id="55" name="Oval 54"/>
            <p:cNvSpPr/>
            <p:nvPr/>
          </p:nvSpPr>
          <p:spPr>
            <a:xfrm>
              <a:off x="2847975" y="428625"/>
              <a:ext cx="552450" cy="6286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56" name="Text Box 56"/>
            <p:cNvSpPr txBox="1"/>
            <p:nvPr/>
          </p:nvSpPr>
          <p:spPr>
            <a:xfrm>
              <a:off x="2952750" y="566738"/>
              <a:ext cx="352425" cy="414337"/>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1400" b="1">
                  <a:latin typeface="Times New Roman"/>
                  <a:ea typeface="Calibri"/>
                  <a:cs typeface="Arial"/>
                </a:rPr>
                <a:t>A</a:t>
              </a:r>
              <a:endParaRPr lang="en-US" sz="1100">
                <a:ea typeface="Calibri"/>
                <a:cs typeface="Arial"/>
              </a:endParaRPr>
            </a:p>
          </p:txBody>
        </p:sp>
        <p:cxnSp>
          <p:nvCxnSpPr>
            <p:cNvPr id="57" name="Straight Arrow Connector 56"/>
            <p:cNvCxnSpPr/>
            <p:nvPr/>
          </p:nvCxnSpPr>
          <p:spPr>
            <a:xfrm>
              <a:off x="2457450" y="771525"/>
              <a:ext cx="39052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58" name="Text Box 58"/>
            <p:cNvSpPr txBox="1"/>
            <p:nvPr/>
          </p:nvSpPr>
          <p:spPr>
            <a:xfrm>
              <a:off x="0" y="0"/>
              <a:ext cx="1228725" cy="33496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400" b="1">
                  <a:ea typeface="Calibri"/>
                  <a:cs typeface="Times New Roman"/>
                </a:rPr>
                <a:t>جدول </a:t>
              </a:r>
              <a:r>
                <a:rPr lang="en-US" sz="1400" b="1">
                  <a:latin typeface="Times New Roman"/>
                  <a:ea typeface="Calibri"/>
                  <a:cs typeface="Arial"/>
                </a:rPr>
                <a:t>X1</a:t>
              </a:r>
              <a:endParaRPr lang="en-US" sz="1100">
                <a:ea typeface="Calibri"/>
                <a:cs typeface="Arial"/>
              </a:endParaRPr>
            </a:p>
          </p:txBody>
        </p:sp>
      </p:grpSp>
      <p:pic>
        <p:nvPicPr>
          <p:cNvPr id="40975" name="~PP13333.WAV">
            <a:hlinkClick r:id="" action="ppaction://media"/>
          </p:cNvPr>
          <p:cNvPicPr>
            <a:picLocks noRot="1" noChangeAspect="1" noChangeArrowheads="1"/>
          </p:cNvPicPr>
          <p:nvPr>
            <a:wavAudioFile r:embed="rId1" name="~PP1083.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628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097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097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عنوان 1"/>
          <p:cNvSpPr>
            <a:spLocks noGrp="1"/>
          </p:cNvSpPr>
          <p:nvPr>
            <p:ph type="title"/>
          </p:nvPr>
        </p:nvSpPr>
        <p:spPr>
          <a:xfrm>
            <a:off x="495300" y="228600"/>
            <a:ext cx="8915400" cy="685800"/>
          </a:xfrm>
        </p:spPr>
        <p:txBody>
          <a:bodyPr/>
          <a:lstStyle/>
          <a:p>
            <a:pPr rtl="1"/>
            <a:r>
              <a:rPr lang="ar-LY" altLang="ar-SA" sz="3600" b="1" smtClean="0">
                <a:solidFill>
                  <a:srgbClr val="0000CC"/>
                </a:solidFill>
                <a:latin typeface="Traditional Arabic" pitchFamily="2" charset="-78"/>
                <a:cs typeface="Traditional Arabic" pitchFamily="2" charset="-78"/>
              </a:rPr>
              <a:t>مواضيع المحاضرة</a:t>
            </a:r>
            <a:endParaRPr lang="en-GB" altLang="ar-SA" sz="3600" b="1" smtClean="0">
              <a:solidFill>
                <a:srgbClr val="0000CC"/>
              </a:solidFill>
              <a:latin typeface="Traditional Arabic" pitchFamily="2" charset="-78"/>
              <a:cs typeface="Traditional Arabic" pitchFamily="2" charset="-78"/>
            </a:endParaRPr>
          </a:p>
        </p:txBody>
      </p:sp>
      <p:sp>
        <p:nvSpPr>
          <p:cNvPr id="10244" name="عنصر نائب للمحتوى 2"/>
          <p:cNvSpPr>
            <a:spLocks noGrp="1"/>
          </p:cNvSpPr>
          <p:nvPr>
            <p:ph sz="quarter" idx="1"/>
          </p:nvPr>
        </p:nvSpPr>
        <p:spPr>
          <a:xfrm>
            <a:off x="247650" y="981075"/>
            <a:ext cx="9410700" cy="5343525"/>
          </a:xfrm>
        </p:spPr>
        <p:txBody>
          <a:bodyPr rtlCol="0">
            <a:normAutofit fontScale="85000" lnSpcReduction="10000"/>
          </a:bodyPr>
          <a:lstStyle/>
          <a:p>
            <a:pPr algn="just" rtl="1" fontAlgn="auto">
              <a:spcAft>
                <a:spcPts val="0"/>
              </a:spcAft>
              <a:buFont typeface="Arial" pitchFamily="34" charset="0"/>
              <a:buChar char="•"/>
              <a:defRPr/>
            </a:pPr>
            <a:r>
              <a:rPr lang="ar-SA" dirty="0">
                <a:latin typeface="Traditional Arabic" pitchFamily="18" charset="-78"/>
                <a:cs typeface="Traditional Arabic" pitchFamily="18" charset="-78"/>
              </a:rPr>
              <a:t>صيغ التطبيع </a:t>
            </a:r>
            <a:r>
              <a:rPr lang="en-GB" dirty="0">
                <a:latin typeface="Traditional Arabic" pitchFamily="18" charset="-78"/>
                <a:cs typeface="Traditional Arabic" pitchFamily="18" charset="-78"/>
              </a:rPr>
              <a:t>Normalization</a:t>
            </a:r>
            <a:endParaRPr lang="en-US" sz="2800" dirty="0">
              <a:latin typeface="Traditional Arabic" pitchFamily="18" charset="-78"/>
              <a:cs typeface="Traditional Arabic" pitchFamily="18" charset="-78"/>
            </a:endParaRPr>
          </a:p>
          <a:p>
            <a:pPr algn="just" rtl="1" fontAlgn="auto">
              <a:spcAft>
                <a:spcPts val="0"/>
              </a:spcAft>
              <a:buFont typeface="Arial" pitchFamily="34" charset="0"/>
              <a:buChar char="•"/>
              <a:defRPr/>
            </a:pPr>
            <a:r>
              <a:rPr lang="ar-SA" dirty="0">
                <a:latin typeface="Traditional Arabic" pitchFamily="18" charset="-78"/>
                <a:cs typeface="Traditional Arabic" pitchFamily="18" charset="-78"/>
              </a:rPr>
              <a:t>قواعد التطبيع </a:t>
            </a:r>
            <a:r>
              <a:rPr lang="en-GB" dirty="0">
                <a:latin typeface="Traditional Arabic" pitchFamily="18" charset="-78"/>
                <a:cs typeface="Traditional Arabic" pitchFamily="18" charset="-78"/>
              </a:rPr>
              <a:t>Roles Of Normalization</a:t>
            </a:r>
            <a:endParaRPr lang="en-US" sz="2800" dirty="0">
              <a:latin typeface="Traditional Arabic" pitchFamily="18" charset="-78"/>
              <a:cs typeface="Traditional Arabic" pitchFamily="18" charset="-78"/>
            </a:endParaRPr>
          </a:p>
          <a:p>
            <a:pPr algn="just" rtl="1" fontAlgn="auto">
              <a:spcAft>
                <a:spcPts val="0"/>
              </a:spcAft>
              <a:buFont typeface="Arial" pitchFamily="34" charset="0"/>
              <a:buChar char="•"/>
              <a:defRPr/>
            </a:pPr>
            <a:r>
              <a:rPr lang="ar-SA" dirty="0">
                <a:latin typeface="Traditional Arabic" pitchFamily="18" charset="-78"/>
                <a:cs typeface="Traditional Arabic" pitchFamily="18" charset="-78"/>
              </a:rPr>
              <a:t>تكرار البيانات وأخطاء </a:t>
            </a:r>
            <a:r>
              <a:rPr lang="ar-SA" dirty="0" smtClean="0">
                <a:latin typeface="Traditional Arabic" pitchFamily="18" charset="-78"/>
                <a:cs typeface="Traditional Arabic" pitchFamily="18" charset="-78"/>
              </a:rPr>
              <a:t>التحديث </a:t>
            </a:r>
            <a:r>
              <a:rPr lang="en-GB" dirty="0" smtClean="0">
                <a:latin typeface="Traditional Arabic" pitchFamily="18" charset="-78"/>
                <a:cs typeface="Traditional Arabic" pitchFamily="18" charset="-78"/>
              </a:rPr>
              <a:t>Data </a:t>
            </a:r>
            <a:r>
              <a:rPr lang="en-GB" dirty="0">
                <a:latin typeface="Traditional Arabic" pitchFamily="18" charset="-78"/>
                <a:cs typeface="Traditional Arabic" pitchFamily="18" charset="-78"/>
              </a:rPr>
              <a:t>Redundancy and Update Anomalies</a:t>
            </a:r>
            <a:endParaRPr lang="en-US" sz="2800" dirty="0">
              <a:latin typeface="Traditional Arabic" pitchFamily="18" charset="-78"/>
              <a:cs typeface="Traditional Arabic" pitchFamily="18" charset="-78"/>
            </a:endParaRPr>
          </a:p>
          <a:p>
            <a:pPr lvl="1" algn="just" rtl="1" fontAlgn="auto">
              <a:spcAft>
                <a:spcPts val="0"/>
              </a:spcAft>
              <a:buFont typeface="Arial" pitchFamily="34" charset="0"/>
              <a:buChar char="–"/>
              <a:defRPr/>
            </a:pPr>
            <a:r>
              <a:rPr lang="ar-SA" dirty="0">
                <a:latin typeface="Traditional Arabic" pitchFamily="18" charset="-78"/>
                <a:cs typeface="Traditional Arabic" pitchFamily="18" charset="-78"/>
              </a:rPr>
              <a:t>أخطاء الإدخال </a:t>
            </a:r>
            <a:r>
              <a:rPr lang="en-GB" dirty="0">
                <a:latin typeface="Traditional Arabic" pitchFamily="18" charset="-78"/>
                <a:cs typeface="Traditional Arabic" pitchFamily="18" charset="-78"/>
              </a:rPr>
              <a:t>Insertion Anomalies</a:t>
            </a:r>
            <a:endParaRPr lang="en-US" sz="3600" dirty="0">
              <a:latin typeface="Traditional Arabic" pitchFamily="18" charset="-78"/>
              <a:cs typeface="Traditional Arabic" pitchFamily="18" charset="-78"/>
            </a:endParaRPr>
          </a:p>
          <a:p>
            <a:pPr lvl="1" algn="just" rtl="1" fontAlgn="auto">
              <a:spcAft>
                <a:spcPts val="0"/>
              </a:spcAft>
              <a:buFont typeface="Arial" pitchFamily="34" charset="0"/>
              <a:buChar char="–"/>
              <a:defRPr/>
            </a:pPr>
            <a:r>
              <a:rPr lang="ar-SA" dirty="0">
                <a:latin typeface="Traditional Arabic" pitchFamily="18" charset="-78"/>
                <a:cs typeface="Traditional Arabic" pitchFamily="18" charset="-78"/>
              </a:rPr>
              <a:t>أخطاء التعديل </a:t>
            </a:r>
            <a:r>
              <a:rPr lang="en-GB" dirty="0">
                <a:latin typeface="Traditional Arabic" pitchFamily="18" charset="-78"/>
                <a:cs typeface="Traditional Arabic" pitchFamily="18" charset="-78"/>
              </a:rPr>
              <a:t>Modification Anomalies</a:t>
            </a:r>
            <a:endParaRPr lang="en-US" sz="3600" dirty="0">
              <a:latin typeface="Traditional Arabic" pitchFamily="18" charset="-78"/>
              <a:cs typeface="Traditional Arabic" pitchFamily="18" charset="-78"/>
            </a:endParaRPr>
          </a:p>
          <a:p>
            <a:pPr lvl="1" algn="just" rtl="1" fontAlgn="auto">
              <a:spcAft>
                <a:spcPts val="0"/>
              </a:spcAft>
              <a:buFont typeface="Arial" pitchFamily="34" charset="0"/>
              <a:buChar char="–"/>
              <a:defRPr/>
            </a:pPr>
            <a:r>
              <a:rPr lang="ar-SA" dirty="0">
                <a:latin typeface="Traditional Arabic" pitchFamily="18" charset="-78"/>
                <a:cs typeface="Traditional Arabic" pitchFamily="18" charset="-78"/>
              </a:rPr>
              <a:t>أخطاء الحذف </a:t>
            </a:r>
            <a:r>
              <a:rPr lang="en-GB" dirty="0">
                <a:latin typeface="Traditional Arabic" pitchFamily="18" charset="-78"/>
                <a:cs typeface="Traditional Arabic" pitchFamily="18" charset="-78"/>
              </a:rPr>
              <a:t>Deletion Anomalies</a:t>
            </a:r>
            <a:endParaRPr lang="en-US" sz="3600" dirty="0">
              <a:latin typeface="Traditional Arabic" pitchFamily="18" charset="-78"/>
              <a:cs typeface="Traditional Arabic" pitchFamily="18" charset="-78"/>
            </a:endParaRPr>
          </a:p>
          <a:p>
            <a:pPr algn="just" rtl="1" fontAlgn="auto">
              <a:spcAft>
                <a:spcPts val="0"/>
              </a:spcAft>
              <a:buFont typeface="Arial" pitchFamily="34" charset="0"/>
              <a:buChar char="•"/>
              <a:defRPr/>
            </a:pPr>
            <a:r>
              <a:rPr lang="ar-SA" dirty="0">
                <a:latin typeface="Traditional Arabic" pitchFamily="18" charset="-78"/>
                <a:cs typeface="Traditional Arabic" pitchFamily="18" charset="-78"/>
              </a:rPr>
              <a:t>الإعتمادية الوظيفية </a:t>
            </a:r>
            <a:r>
              <a:rPr lang="en-GB" dirty="0">
                <a:latin typeface="Traditional Arabic" pitchFamily="18" charset="-78"/>
                <a:cs typeface="Traditional Arabic" pitchFamily="18" charset="-78"/>
              </a:rPr>
              <a:t>Functional Dependency</a:t>
            </a:r>
            <a:endParaRPr lang="en-US" sz="2800" dirty="0">
              <a:latin typeface="Traditional Arabic" pitchFamily="18" charset="-78"/>
              <a:cs typeface="Traditional Arabic" pitchFamily="18" charset="-78"/>
            </a:endParaRPr>
          </a:p>
          <a:p>
            <a:pPr lvl="1" algn="just" rtl="1" fontAlgn="auto">
              <a:spcAft>
                <a:spcPts val="0"/>
              </a:spcAft>
              <a:buFont typeface="Arial" pitchFamily="34" charset="0"/>
              <a:buChar char="–"/>
              <a:defRPr/>
            </a:pPr>
            <a:r>
              <a:rPr lang="ar-SA" dirty="0">
                <a:latin typeface="Traditional Arabic" pitchFamily="18" charset="-78"/>
                <a:cs typeface="Traditional Arabic" pitchFamily="18" charset="-78"/>
              </a:rPr>
              <a:t>الإعتمادية الوظيفية </a:t>
            </a:r>
            <a:r>
              <a:rPr lang="ar-SA" dirty="0" smtClean="0">
                <a:latin typeface="Traditional Arabic" pitchFamily="18" charset="-78"/>
                <a:cs typeface="Traditional Arabic" pitchFamily="18" charset="-78"/>
              </a:rPr>
              <a:t>الكلية  </a:t>
            </a:r>
            <a:r>
              <a:rPr lang="en-GB" dirty="0">
                <a:latin typeface="Traditional Arabic" pitchFamily="18" charset="-78"/>
                <a:cs typeface="Traditional Arabic" pitchFamily="18" charset="-78"/>
              </a:rPr>
              <a:t>Full Functional Dependency</a:t>
            </a:r>
            <a:endParaRPr lang="en-US" sz="3600" dirty="0">
              <a:latin typeface="Traditional Arabic" pitchFamily="18" charset="-78"/>
              <a:cs typeface="Traditional Arabic" pitchFamily="18" charset="-78"/>
            </a:endParaRPr>
          </a:p>
          <a:p>
            <a:pPr lvl="1" algn="just" rtl="1" fontAlgn="auto">
              <a:spcAft>
                <a:spcPts val="0"/>
              </a:spcAft>
              <a:buFont typeface="Arial" pitchFamily="34" charset="0"/>
              <a:buChar char="–"/>
              <a:defRPr/>
            </a:pPr>
            <a:r>
              <a:rPr lang="ar-SA" dirty="0">
                <a:latin typeface="Traditional Arabic" pitchFamily="18" charset="-78"/>
                <a:cs typeface="Traditional Arabic" pitchFamily="18" charset="-78"/>
              </a:rPr>
              <a:t>الإعتمادية الوظيفية </a:t>
            </a:r>
            <a:r>
              <a:rPr lang="ar-SA" dirty="0" smtClean="0">
                <a:latin typeface="Traditional Arabic" pitchFamily="18" charset="-78"/>
                <a:cs typeface="Traditional Arabic" pitchFamily="18" charset="-78"/>
              </a:rPr>
              <a:t>الجزئية  </a:t>
            </a:r>
            <a:r>
              <a:rPr lang="en-GB" dirty="0">
                <a:latin typeface="Traditional Arabic" pitchFamily="18" charset="-78"/>
                <a:cs typeface="Traditional Arabic" pitchFamily="18" charset="-78"/>
              </a:rPr>
              <a:t>Partial Functional Dependency</a:t>
            </a:r>
            <a:endParaRPr lang="en-US" sz="3600" dirty="0">
              <a:latin typeface="Traditional Arabic" pitchFamily="18" charset="-78"/>
              <a:cs typeface="Traditional Arabic" pitchFamily="18" charset="-78"/>
            </a:endParaRPr>
          </a:p>
          <a:p>
            <a:pPr lvl="1" algn="just" rtl="1" fontAlgn="auto">
              <a:spcAft>
                <a:spcPts val="0"/>
              </a:spcAft>
              <a:buFont typeface="Arial" pitchFamily="34" charset="0"/>
              <a:buChar char="–"/>
              <a:defRPr/>
            </a:pPr>
            <a:r>
              <a:rPr lang="ar-SA" dirty="0">
                <a:latin typeface="Traditional Arabic" pitchFamily="18" charset="-78"/>
                <a:cs typeface="Traditional Arabic" pitchFamily="18" charset="-78"/>
              </a:rPr>
              <a:t>الإعتمادية الوظيفية </a:t>
            </a:r>
            <a:r>
              <a:rPr lang="ar-SA" dirty="0" smtClean="0">
                <a:latin typeface="Traditional Arabic" pitchFamily="18" charset="-78"/>
                <a:cs typeface="Traditional Arabic" pitchFamily="18" charset="-78"/>
              </a:rPr>
              <a:t>المتعدية  </a:t>
            </a:r>
            <a:r>
              <a:rPr lang="en-GB" dirty="0">
                <a:latin typeface="Traditional Arabic" pitchFamily="18" charset="-78"/>
                <a:cs typeface="Traditional Arabic" pitchFamily="18" charset="-78"/>
              </a:rPr>
              <a:t>Transitive Functional Dependency</a:t>
            </a:r>
            <a:endParaRPr lang="en-US" sz="3600" dirty="0">
              <a:latin typeface="Traditional Arabic" pitchFamily="18" charset="-78"/>
              <a:cs typeface="Traditional Arabic" pitchFamily="18" charset="-78"/>
            </a:endParaRPr>
          </a:p>
          <a:p>
            <a:pPr lvl="1" algn="just" rtl="1" fontAlgn="auto">
              <a:spcAft>
                <a:spcPts val="0"/>
              </a:spcAft>
              <a:buFont typeface="Arial" pitchFamily="34" charset="0"/>
              <a:buChar char="–"/>
              <a:defRPr/>
            </a:pPr>
            <a:r>
              <a:rPr lang="ar-SA" dirty="0">
                <a:latin typeface="Traditional Arabic" pitchFamily="18" charset="-78"/>
                <a:cs typeface="Traditional Arabic" pitchFamily="18" charset="-78"/>
              </a:rPr>
              <a:t>استخدام الإعتمادية </a:t>
            </a:r>
            <a:r>
              <a:rPr lang="ar-SA" dirty="0" smtClean="0">
                <a:latin typeface="Traditional Arabic" pitchFamily="18" charset="-78"/>
                <a:cs typeface="Traditional Arabic" pitchFamily="18" charset="-78"/>
              </a:rPr>
              <a:t>الوظيفية  </a:t>
            </a:r>
            <a:r>
              <a:rPr lang="en-GB" dirty="0">
                <a:latin typeface="Traditional Arabic" pitchFamily="18" charset="-78"/>
                <a:cs typeface="Traditional Arabic" pitchFamily="18" charset="-78"/>
              </a:rPr>
              <a:t>Using Functional Dependencies</a:t>
            </a:r>
            <a:endParaRPr lang="en-US" sz="3600" dirty="0">
              <a:latin typeface="Traditional Arabic" pitchFamily="18" charset="-78"/>
              <a:cs typeface="Traditional Arabic" pitchFamily="18" charset="-78"/>
            </a:endParaRPr>
          </a:p>
          <a:p>
            <a:pPr algn="just" rtl="1" fontAlgn="auto">
              <a:spcAft>
                <a:spcPts val="0"/>
              </a:spcAft>
              <a:buFont typeface="Arial" pitchFamily="34" charset="0"/>
              <a:buChar char="•"/>
              <a:defRPr/>
            </a:pPr>
            <a:r>
              <a:rPr lang="ar-SA" dirty="0">
                <a:latin typeface="Traditional Arabic" pitchFamily="18" charset="-78"/>
                <a:cs typeface="Traditional Arabic" pitchFamily="18" charset="-78"/>
              </a:rPr>
              <a:t>تحديد المفتاح الرئيسي للجدول باستخدام الإعتمادية الوظيفية </a:t>
            </a:r>
            <a:r>
              <a:rPr lang="en-US" dirty="0">
                <a:latin typeface="Traditional Arabic" pitchFamily="18" charset="-78"/>
                <a:cs typeface="Traditional Arabic" pitchFamily="18" charset="-78"/>
              </a:rPr>
              <a:t>Primary </a:t>
            </a:r>
            <a:r>
              <a:rPr lang="en-US" dirty="0" smtClean="0">
                <a:latin typeface="Traditional Arabic" pitchFamily="18" charset="-78"/>
                <a:cs typeface="Traditional Arabic" pitchFamily="18" charset="-78"/>
              </a:rPr>
              <a:t>Key</a:t>
            </a:r>
            <a:endParaRPr lang="en-US" sz="2800" dirty="0">
              <a:latin typeface="Traditional Arabic" pitchFamily="18" charset="-78"/>
              <a:cs typeface="Traditional Arabic" pitchFamily="18" charset="-78"/>
            </a:endParaRPr>
          </a:p>
        </p:txBody>
      </p:sp>
      <p:pic>
        <p:nvPicPr>
          <p:cNvPr id="7173" name="~PP93146.WAV">
            <a:hlinkClick r:id="" action="ppaction://media"/>
          </p:cNvPr>
          <p:cNvPicPr>
            <a:picLocks noRot="1" noChangeAspect="1" noChangeArrowheads="1"/>
          </p:cNvPicPr>
          <p:nvPr>
            <a:wavAudioFile r:embed="rId1" name="~PP971.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98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1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17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الإعتمادية الوظيفية الجزئية </a:t>
            </a:r>
            <a:r>
              <a:rPr lang="en-GB" sz="3200" b="1">
                <a:solidFill>
                  <a:srgbClr val="0000CC"/>
                </a:solidFill>
                <a:latin typeface="Traditional Arabic" pitchFamily="2" charset="-78"/>
                <a:cs typeface="Traditional Arabic" pitchFamily="2" charset="-78"/>
              </a:rPr>
              <a:t>Partial Functional Dependency</a:t>
            </a:r>
            <a:endParaRPr lang="en-US" sz="3200" b="1">
              <a:solidFill>
                <a:srgbClr val="0000CC"/>
              </a:solidFill>
              <a:latin typeface="Traditional Arabic" pitchFamily="2" charset="-78"/>
              <a:cs typeface="Traditional Arabic" pitchFamily="2" charset="-78"/>
            </a:endParaRPr>
          </a:p>
        </p:txBody>
      </p:sp>
      <p:sp>
        <p:nvSpPr>
          <p:cNvPr id="43010" name="Rectangle 1"/>
          <p:cNvSpPr>
            <a:spLocks noChangeArrowheads="1"/>
          </p:cNvSpPr>
          <p:nvPr/>
        </p:nvSpPr>
        <p:spPr bwMode="auto">
          <a:xfrm>
            <a:off x="641350" y="836613"/>
            <a:ext cx="884872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b="1">
                <a:latin typeface="Traditional Arabic" pitchFamily="2" charset="-78"/>
                <a:cs typeface="Traditional Arabic" pitchFamily="2" charset="-78"/>
              </a:rPr>
              <a:t>الإعتمادية الوظيفية الجزئية </a:t>
            </a:r>
            <a:r>
              <a:rPr lang="ar-SA" sz="2800">
                <a:latin typeface="Traditional Arabic" pitchFamily="2" charset="-78"/>
                <a:cs typeface="Traditional Arabic" pitchFamily="2" charset="-78"/>
              </a:rPr>
              <a:t>تتمثل في أن أي خاصية في الجدول تعتمد على جزء من المفتاح الرئيسي إذا كان للمفتاح الرئيسي أكثر من خاصية (مفتاح مركب). بفرض أن الخاصيتان </a:t>
            </a:r>
            <a:r>
              <a:rPr lang="en-US" sz="2800">
                <a:latin typeface="Traditional Arabic" pitchFamily="2" charset="-78"/>
                <a:cs typeface="Traditional Arabic" pitchFamily="2" charset="-78"/>
              </a:rPr>
              <a:t>E </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F</a:t>
            </a:r>
            <a:r>
              <a:rPr lang="ar-SA" sz="2800">
                <a:latin typeface="Traditional Arabic" pitchFamily="2" charset="-78"/>
                <a:cs typeface="Traditional Arabic" pitchFamily="2" charset="-78"/>
              </a:rPr>
              <a:t> تمثلا معا المفتاح الرئيسي في الجدول 1</a:t>
            </a:r>
            <a:r>
              <a:rPr lang="en-US" sz="2800">
                <a:latin typeface="Traditional Arabic" pitchFamily="2" charset="-78"/>
                <a:cs typeface="Traditional Arabic" pitchFamily="2" charset="-78"/>
              </a:rPr>
              <a:t>X</a:t>
            </a:r>
            <a:r>
              <a:rPr lang="ar-SA" sz="2800">
                <a:latin typeface="Traditional Arabic" pitchFamily="2" charset="-78"/>
                <a:cs typeface="Traditional Arabic" pitchFamily="2" charset="-78"/>
              </a:rPr>
              <a:t>، نقول إن الخاصية </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تعتمد اعتمادا وظيفيا جزئيا على خاصية واحدة من المفتاح وهي الخاصية </a:t>
            </a:r>
            <a:r>
              <a:rPr lang="en-US" sz="2800">
                <a:latin typeface="Traditional Arabic" pitchFamily="2" charset="-78"/>
                <a:cs typeface="Traditional Arabic" pitchFamily="2" charset="-78"/>
              </a:rPr>
              <a:t>E</a:t>
            </a:r>
            <a:r>
              <a:rPr lang="ar-SA" sz="2800">
                <a:latin typeface="Traditional Arabic" pitchFamily="2" charset="-78"/>
                <a:cs typeface="Traditional Arabic" pitchFamily="2" charset="-78"/>
              </a:rPr>
              <a:t>، وأن الخاصية</a:t>
            </a:r>
            <a:r>
              <a:rPr lang="en-US" sz="2800">
                <a:latin typeface="Traditional Arabic" pitchFamily="2" charset="-78"/>
                <a:cs typeface="Traditional Arabic" pitchFamily="2" charset="-78"/>
              </a:rPr>
              <a:t>E </a:t>
            </a:r>
            <a:r>
              <a:rPr lang="ar-SA" sz="2800">
                <a:latin typeface="Traditional Arabic" pitchFamily="2" charset="-78"/>
                <a:cs typeface="Traditional Arabic" pitchFamily="2" charset="-78"/>
              </a:rPr>
              <a:t> وحدها تحدد الخاصية </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أنظر جدول </a:t>
            </a:r>
            <a:r>
              <a:rPr lang="en-US" sz="2800">
                <a:latin typeface="Traditional Arabic" pitchFamily="2" charset="-78"/>
                <a:cs typeface="Traditional Arabic" pitchFamily="2" charset="-78"/>
              </a:rPr>
              <a:t>X1</a:t>
            </a:r>
            <a:r>
              <a:rPr lang="ar-SA" sz="2800">
                <a:latin typeface="Traditional Arabic" pitchFamily="2" charset="-78"/>
                <a:cs typeface="Traditional Arabic" pitchFamily="2" charset="-78"/>
              </a:rPr>
              <a:t>.</a:t>
            </a:r>
          </a:p>
        </p:txBody>
      </p:sp>
      <p:grpSp>
        <p:nvGrpSpPr>
          <p:cNvPr id="43011" name="Group 13"/>
          <p:cNvGrpSpPr>
            <a:grpSpLocks/>
          </p:cNvGrpSpPr>
          <p:nvPr/>
        </p:nvGrpSpPr>
        <p:grpSpPr bwMode="auto">
          <a:xfrm>
            <a:off x="3440113" y="4397375"/>
            <a:ext cx="3400425" cy="1552575"/>
            <a:chOff x="0" y="0"/>
            <a:chExt cx="3400425" cy="1552575"/>
          </a:xfrm>
        </p:grpSpPr>
        <p:sp>
          <p:nvSpPr>
            <p:cNvPr id="15" name="Rectangle 14"/>
            <p:cNvSpPr/>
            <p:nvPr/>
          </p:nvSpPr>
          <p:spPr>
            <a:xfrm>
              <a:off x="1247775" y="9525"/>
              <a:ext cx="1209675" cy="154305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6" name="Oval 15"/>
            <p:cNvSpPr/>
            <p:nvPr/>
          </p:nvSpPr>
          <p:spPr>
            <a:xfrm>
              <a:off x="1571625" y="85725"/>
              <a:ext cx="552450" cy="62865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7" name="Oval 16"/>
            <p:cNvSpPr/>
            <p:nvPr/>
          </p:nvSpPr>
          <p:spPr>
            <a:xfrm>
              <a:off x="1571625" y="819150"/>
              <a:ext cx="552450" cy="62865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18" name="Text Box 64"/>
            <p:cNvSpPr txBox="1"/>
            <p:nvPr/>
          </p:nvSpPr>
          <p:spPr>
            <a:xfrm>
              <a:off x="1676400" y="266700"/>
              <a:ext cx="352425" cy="349250"/>
            </a:xfrm>
            <a:prstGeom prst="rect">
              <a:avLst/>
            </a:prstGeom>
            <a:solidFill>
              <a:schemeClr val="accent1">
                <a:lumMod val="20000"/>
                <a:lumOff val="80000"/>
              </a:schemeClr>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1400" b="1">
                  <a:latin typeface="Times New Roman"/>
                  <a:ea typeface="Calibri"/>
                  <a:cs typeface="Arial"/>
                </a:rPr>
                <a:t>E</a:t>
              </a:r>
              <a:endParaRPr lang="en-US" sz="1100">
                <a:ea typeface="Calibri"/>
                <a:cs typeface="Arial"/>
              </a:endParaRPr>
            </a:p>
          </p:txBody>
        </p:sp>
        <p:sp>
          <p:nvSpPr>
            <p:cNvPr id="19" name="Text Box 65"/>
            <p:cNvSpPr txBox="1"/>
            <p:nvPr/>
          </p:nvSpPr>
          <p:spPr>
            <a:xfrm>
              <a:off x="1676400" y="981075"/>
              <a:ext cx="352425" cy="355600"/>
            </a:xfrm>
            <a:prstGeom prst="rect">
              <a:avLst/>
            </a:prstGeom>
            <a:solidFill>
              <a:schemeClr val="accent1">
                <a:lumMod val="20000"/>
                <a:lumOff val="80000"/>
              </a:schemeClr>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1400" b="1">
                  <a:latin typeface="Times New Roman"/>
                  <a:ea typeface="Calibri"/>
                  <a:cs typeface="Arial"/>
                </a:rPr>
                <a:t>F</a:t>
              </a:r>
              <a:endParaRPr lang="en-US" sz="1100">
                <a:ea typeface="Calibri"/>
                <a:cs typeface="Arial"/>
              </a:endParaRPr>
            </a:p>
          </p:txBody>
        </p:sp>
        <p:sp>
          <p:nvSpPr>
            <p:cNvPr id="20" name="Oval 19"/>
            <p:cNvSpPr/>
            <p:nvPr/>
          </p:nvSpPr>
          <p:spPr>
            <a:xfrm>
              <a:off x="2847975" y="85725"/>
              <a:ext cx="552450" cy="6286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1" name="Text Box 67"/>
            <p:cNvSpPr txBox="1"/>
            <p:nvPr/>
          </p:nvSpPr>
          <p:spPr>
            <a:xfrm>
              <a:off x="2952750" y="266700"/>
              <a:ext cx="352425" cy="34925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1400" b="1">
                  <a:latin typeface="Times New Roman"/>
                  <a:ea typeface="Calibri"/>
                  <a:cs typeface="Arial"/>
                </a:rPr>
                <a:t>B</a:t>
              </a:r>
              <a:endParaRPr lang="en-US" sz="1100">
                <a:ea typeface="Calibri"/>
                <a:cs typeface="Arial"/>
              </a:endParaRPr>
            </a:p>
          </p:txBody>
        </p:sp>
        <p:cxnSp>
          <p:nvCxnSpPr>
            <p:cNvPr id="22" name="Straight Arrow Connector 21"/>
            <p:cNvCxnSpPr>
              <a:stCxn id="16" idx="6"/>
              <a:endCxn id="20" idx="2"/>
            </p:cNvCxnSpPr>
            <p:nvPr/>
          </p:nvCxnSpPr>
          <p:spPr>
            <a:xfrm>
              <a:off x="2124075" y="400050"/>
              <a:ext cx="7239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3" name="Text Box 69"/>
            <p:cNvSpPr txBox="1"/>
            <p:nvPr/>
          </p:nvSpPr>
          <p:spPr>
            <a:xfrm>
              <a:off x="0" y="0"/>
              <a:ext cx="1228725" cy="3429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400" b="1">
                  <a:ea typeface="Calibri"/>
                  <a:cs typeface="Times New Roman"/>
                </a:rPr>
                <a:t>جدول </a:t>
              </a:r>
              <a:r>
                <a:rPr lang="en-US" sz="1400" b="1">
                  <a:latin typeface="Times New Roman"/>
                  <a:ea typeface="Calibri"/>
                  <a:cs typeface="Arial"/>
                </a:rPr>
                <a:t>X1</a:t>
              </a:r>
              <a:endParaRPr lang="en-US" sz="1100">
                <a:ea typeface="Calibri"/>
                <a:cs typeface="Arial"/>
              </a:endParaRPr>
            </a:p>
          </p:txBody>
        </p:sp>
      </p:grpSp>
      <p:pic>
        <p:nvPicPr>
          <p:cNvPr id="43022" name="~PP83349.WAV">
            <a:hlinkClick r:id="" action="ppaction://media"/>
          </p:cNvPr>
          <p:cNvPicPr>
            <a:picLocks noRot="1" noChangeAspect="1" noChangeArrowheads="1"/>
          </p:cNvPicPr>
          <p:nvPr>
            <a:wavAudioFile r:embed="rId1" name="~PP813.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1835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30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302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txBox="1">
            <a:spLocks noChangeArrowheads="1"/>
          </p:cNvSpPr>
          <p:nvPr/>
        </p:nvSpPr>
        <p:spPr bwMode="auto">
          <a:xfrm>
            <a:off x="415925" y="260350"/>
            <a:ext cx="91535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000" b="1">
                <a:solidFill>
                  <a:srgbClr val="0000CC"/>
                </a:solidFill>
                <a:latin typeface="Traditional Arabic" pitchFamily="2" charset="-78"/>
                <a:cs typeface="Traditional Arabic" pitchFamily="2" charset="-78"/>
              </a:rPr>
              <a:t>الإعتمادية الوظيفية المتعدية </a:t>
            </a:r>
            <a:r>
              <a:rPr lang="en-GB" sz="3000" b="1">
                <a:solidFill>
                  <a:srgbClr val="0000CC"/>
                </a:solidFill>
                <a:latin typeface="Traditional Arabic" pitchFamily="2" charset="-78"/>
                <a:cs typeface="Traditional Arabic" pitchFamily="2" charset="-78"/>
              </a:rPr>
              <a:t>Transitive Functional Dependency</a:t>
            </a:r>
            <a:endParaRPr lang="en-US" sz="3000" b="1">
              <a:solidFill>
                <a:srgbClr val="0000CC"/>
              </a:solidFill>
              <a:latin typeface="Traditional Arabic" pitchFamily="2" charset="-78"/>
              <a:cs typeface="Traditional Arabic" pitchFamily="2" charset="-78"/>
            </a:endParaRPr>
          </a:p>
        </p:txBody>
      </p:sp>
      <p:sp>
        <p:nvSpPr>
          <p:cNvPr id="45058" name="Rectangle 1"/>
          <p:cNvSpPr>
            <a:spLocks noChangeArrowheads="1"/>
          </p:cNvSpPr>
          <p:nvPr/>
        </p:nvSpPr>
        <p:spPr bwMode="auto">
          <a:xfrm>
            <a:off x="641350" y="836613"/>
            <a:ext cx="884872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2" charset="-78"/>
                <a:cs typeface="Traditional Arabic" pitchFamily="2" charset="-78"/>
              </a:rPr>
              <a:t>الإعتمادية الوظيفية المتعدية تتمثل في خاصية داخل الجدول تعتمد على خاصية أخرى وهذه الخاصية الأخيرة تعتمد على المفتاح الرئيسي، على سبيل المثال، في الشكل الخاصية </a:t>
            </a:r>
            <a:r>
              <a:rPr lang="en-US" sz="2800">
                <a:latin typeface="Traditional Arabic" pitchFamily="2" charset="-78"/>
                <a:cs typeface="Traditional Arabic" pitchFamily="2" charset="-78"/>
              </a:rPr>
              <a:t>G</a:t>
            </a:r>
            <a:r>
              <a:rPr lang="ar-SA" sz="2800">
                <a:latin typeface="Traditional Arabic" pitchFamily="2" charset="-78"/>
                <a:cs typeface="Traditional Arabic" pitchFamily="2" charset="-78"/>
              </a:rPr>
              <a:t> تعتمد إعتمادا وظيفيا متعديا على الخاصية </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والتي ليست من المفتاح الرئيسي والخاصية </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تعتمد على خاصية المفتاح الرئيسي </a:t>
            </a:r>
            <a:r>
              <a:rPr lang="en-US" sz="2800">
                <a:latin typeface="Traditional Arabic" pitchFamily="2" charset="-78"/>
                <a:cs typeface="Traditional Arabic" pitchFamily="2" charset="-78"/>
              </a:rPr>
              <a:t>E</a:t>
            </a:r>
            <a:r>
              <a:rPr lang="ar-SA" sz="2800">
                <a:latin typeface="Traditional Arabic" pitchFamily="2" charset="-78"/>
                <a:cs typeface="Traditional Arabic" pitchFamily="2" charset="-78"/>
              </a:rPr>
              <a:t>. أنظر جدول </a:t>
            </a:r>
            <a:r>
              <a:rPr lang="en-US" sz="2800">
                <a:latin typeface="Traditional Arabic" pitchFamily="2" charset="-78"/>
                <a:cs typeface="Traditional Arabic" pitchFamily="2" charset="-78"/>
              </a:rPr>
              <a:t>X2</a:t>
            </a:r>
            <a:r>
              <a:rPr lang="ar-SA" sz="2800">
                <a:latin typeface="Traditional Arabic" pitchFamily="2" charset="-78"/>
                <a:cs typeface="Traditional Arabic" pitchFamily="2" charset="-78"/>
              </a:rPr>
              <a:t>.</a:t>
            </a:r>
          </a:p>
        </p:txBody>
      </p:sp>
      <p:grpSp>
        <p:nvGrpSpPr>
          <p:cNvPr id="45059" name="Group 23"/>
          <p:cNvGrpSpPr>
            <a:grpSpLocks/>
          </p:cNvGrpSpPr>
          <p:nvPr/>
        </p:nvGrpSpPr>
        <p:grpSpPr bwMode="auto">
          <a:xfrm>
            <a:off x="3008313" y="4475163"/>
            <a:ext cx="4121150" cy="825500"/>
            <a:chOff x="0" y="0"/>
            <a:chExt cx="4121340" cy="825973"/>
          </a:xfrm>
        </p:grpSpPr>
        <p:sp>
          <p:nvSpPr>
            <p:cNvPr id="25" name="Rectangle 24"/>
            <p:cNvSpPr/>
            <p:nvPr/>
          </p:nvSpPr>
          <p:spPr>
            <a:xfrm>
              <a:off x="947781" y="6354"/>
              <a:ext cx="1209731" cy="81961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grpSp>
          <p:nvGrpSpPr>
            <p:cNvPr id="45061" name="Group 25"/>
            <p:cNvGrpSpPr>
              <a:grpSpLocks/>
            </p:cNvGrpSpPr>
            <p:nvPr/>
          </p:nvGrpSpPr>
          <p:grpSpPr bwMode="auto">
            <a:xfrm>
              <a:off x="1269242" y="88710"/>
              <a:ext cx="552450" cy="628650"/>
              <a:chOff x="0" y="0"/>
              <a:chExt cx="552450" cy="628650"/>
            </a:xfrm>
          </p:grpSpPr>
          <p:sp>
            <p:nvSpPr>
              <p:cNvPr id="36" name="Oval 35"/>
              <p:cNvSpPr/>
              <p:nvPr/>
            </p:nvSpPr>
            <p:spPr>
              <a:xfrm>
                <a:off x="-771" y="241"/>
                <a:ext cx="552475" cy="62901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7" name="Text Box 74"/>
              <p:cNvSpPr txBox="1"/>
              <p:nvPr/>
            </p:nvSpPr>
            <p:spPr>
              <a:xfrm>
                <a:off x="94483" y="143198"/>
                <a:ext cx="352441" cy="320859"/>
              </a:xfrm>
              <a:prstGeom prst="rect">
                <a:avLst/>
              </a:prstGeom>
              <a:solidFill>
                <a:schemeClr val="accent1">
                  <a:lumMod val="20000"/>
                  <a:lumOff val="80000"/>
                </a:schemeClr>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1400" b="1">
                    <a:latin typeface="Times New Roman"/>
                    <a:ea typeface="Calibri"/>
                    <a:cs typeface="Arial"/>
                  </a:rPr>
                  <a:t>E</a:t>
                </a:r>
                <a:endParaRPr lang="en-US" sz="1100">
                  <a:ea typeface="Calibri"/>
                  <a:cs typeface="Arial"/>
                </a:endParaRPr>
              </a:p>
            </p:txBody>
          </p:sp>
        </p:grpSp>
        <p:grpSp>
          <p:nvGrpSpPr>
            <p:cNvPr id="45062" name="Group 26"/>
            <p:cNvGrpSpPr>
              <a:grpSpLocks/>
            </p:cNvGrpSpPr>
            <p:nvPr/>
          </p:nvGrpSpPr>
          <p:grpSpPr bwMode="auto">
            <a:xfrm>
              <a:off x="2545308" y="88710"/>
              <a:ext cx="552450" cy="628650"/>
              <a:chOff x="0" y="0"/>
              <a:chExt cx="552450" cy="628650"/>
            </a:xfrm>
          </p:grpSpPr>
          <p:sp>
            <p:nvSpPr>
              <p:cNvPr id="34" name="Oval 33"/>
              <p:cNvSpPr/>
              <p:nvPr/>
            </p:nvSpPr>
            <p:spPr>
              <a:xfrm>
                <a:off x="-429" y="241"/>
                <a:ext cx="552475" cy="629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5" name="Text Box 77"/>
              <p:cNvSpPr txBox="1"/>
              <p:nvPr/>
            </p:nvSpPr>
            <p:spPr>
              <a:xfrm>
                <a:off x="101176" y="136844"/>
                <a:ext cx="352441" cy="320859"/>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1400" b="1">
                    <a:latin typeface="Times New Roman"/>
                    <a:ea typeface="Calibri"/>
                    <a:cs typeface="Arial"/>
                  </a:rPr>
                  <a:t>B</a:t>
                </a:r>
                <a:endParaRPr lang="en-US" sz="1100">
                  <a:ea typeface="Calibri"/>
                  <a:cs typeface="Arial"/>
                </a:endParaRPr>
              </a:p>
            </p:txBody>
          </p:sp>
        </p:grpSp>
        <p:cxnSp>
          <p:nvCxnSpPr>
            <p:cNvPr id="28" name="Straight Arrow Connector 27"/>
            <p:cNvCxnSpPr/>
            <p:nvPr/>
          </p:nvCxnSpPr>
          <p:spPr>
            <a:xfrm>
              <a:off x="1822534" y="395513"/>
              <a:ext cx="72393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29" name="Text Box 79"/>
            <p:cNvSpPr txBox="1"/>
            <p:nvPr/>
          </p:nvSpPr>
          <p:spPr>
            <a:xfrm>
              <a:off x="0" y="0"/>
              <a:ext cx="928730" cy="31609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1400" b="1">
                  <a:ea typeface="Calibri"/>
                  <a:cs typeface="Times New Roman"/>
                </a:rPr>
                <a:t>جدول 2</a:t>
              </a:r>
              <a:r>
                <a:rPr lang="en-US" sz="1400" b="1">
                  <a:latin typeface="Times New Roman"/>
                  <a:ea typeface="Calibri"/>
                  <a:cs typeface="Arial"/>
                </a:rPr>
                <a:t>X</a:t>
              </a:r>
              <a:endParaRPr lang="en-US" sz="1100">
                <a:ea typeface="Calibri"/>
                <a:cs typeface="Arial"/>
              </a:endParaRPr>
            </a:p>
          </p:txBody>
        </p:sp>
        <p:grpSp>
          <p:nvGrpSpPr>
            <p:cNvPr id="45065" name="Group 29"/>
            <p:cNvGrpSpPr>
              <a:grpSpLocks/>
            </p:cNvGrpSpPr>
            <p:nvPr/>
          </p:nvGrpSpPr>
          <p:grpSpPr bwMode="auto">
            <a:xfrm>
              <a:off x="3568890" y="95534"/>
              <a:ext cx="552450" cy="628650"/>
              <a:chOff x="0" y="0"/>
              <a:chExt cx="552450" cy="628650"/>
            </a:xfrm>
          </p:grpSpPr>
          <p:sp>
            <p:nvSpPr>
              <p:cNvPr id="32" name="Oval 31"/>
              <p:cNvSpPr/>
              <p:nvPr/>
            </p:nvSpPr>
            <p:spPr>
              <a:xfrm>
                <a:off x="-25" y="-229"/>
                <a:ext cx="552475" cy="6290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33" name="Text Box 81"/>
              <p:cNvSpPr txBox="1"/>
              <p:nvPr/>
            </p:nvSpPr>
            <p:spPr>
              <a:xfrm>
                <a:off x="101580" y="130020"/>
                <a:ext cx="352441" cy="330389"/>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1400" b="1">
                    <a:latin typeface="Times New Roman"/>
                    <a:ea typeface="Calibri"/>
                    <a:cs typeface="Arial"/>
                  </a:rPr>
                  <a:t>G</a:t>
                </a:r>
                <a:endParaRPr lang="en-US" sz="1100">
                  <a:ea typeface="Calibri"/>
                  <a:cs typeface="Arial"/>
                </a:endParaRPr>
              </a:p>
            </p:txBody>
          </p:sp>
        </p:grpSp>
        <p:cxnSp>
          <p:nvCxnSpPr>
            <p:cNvPr id="31" name="Straight Arrow Connector 30"/>
            <p:cNvCxnSpPr/>
            <p:nvPr/>
          </p:nvCxnSpPr>
          <p:spPr>
            <a:xfrm>
              <a:off x="3097355" y="409810"/>
              <a:ext cx="476272"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pic>
        <p:nvPicPr>
          <p:cNvPr id="45075" name="~PP33365.WAV">
            <a:hlinkClick r:id="" action="ppaction://media"/>
          </p:cNvPr>
          <p:cNvPicPr>
            <a:picLocks noRot="1" noChangeAspect="1" noChangeArrowheads="1"/>
          </p:cNvPicPr>
          <p:nvPr>
            <a:wavAudioFile r:embed="rId1" name="~PP311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915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507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507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txBox="1">
            <a:spLocks noChangeArrowheads="1"/>
          </p:cNvSpPr>
          <p:nvPr/>
        </p:nvSpPr>
        <p:spPr bwMode="auto">
          <a:xfrm>
            <a:off x="415925" y="260350"/>
            <a:ext cx="91535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استخدام الإعتمادية الوظيفية </a:t>
            </a:r>
            <a:r>
              <a:rPr lang="en-GB" sz="3200" b="1">
                <a:solidFill>
                  <a:srgbClr val="0000CC"/>
                </a:solidFill>
                <a:latin typeface="Traditional Arabic" pitchFamily="2" charset="-78"/>
                <a:cs typeface="Traditional Arabic" pitchFamily="2" charset="-78"/>
              </a:rPr>
              <a:t>Using Functional Dependencies</a:t>
            </a:r>
            <a:endParaRPr lang="en-US" sz="3000" b="1">
              <a:solidFill>
                <a:srgbClr val="0000CC"/>
              </a:solidFill>
              <a:latin typeface="Traditional Arabic" pitchFamily="2" charset="-78"/>
              <a:cs typeface="Traditional Arabic" pitchFamily="2" charset="-78"/>
            </a:endParaRPr>
          </a:p>
        </p:txBody>
      </p:sp>
      <p:sp>
        <p:nvSpPr>
          <p:cNvPr id="47106" name="Rectangle 1"/>
          <p:cNvSpPr>
            <a:spLocks noChangeArrowheads="1"/>
          </p:cNvSpPr>
          <p:nvPr/>
        </p:nvSpPr>
        <p:spPr bwMode="auto">
          <a:xfrm>
            <a:off x="641350" y="836613"/>
            <a:ext cx="8848725"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2" charset="-78"/>
                <a:cs typeface="Traditional Arabic" pitchFamily="2" charset="-78"/>
              </a:rPr>
              <a:t>نبدأ في تحديد الخصائص ذات الصلة ببعضها لإنشاء جداول جديدة، وذلك باستخدام الإعتمادية الوظيفية، ولكن هذا التحديد للخصائص يعتمد على مدى وضوح معنى الخصائص والعلاقة بينها لدى مصمم قاعدة البيانات الذي تم الوصول إليه من النماذج والتقارير والوثائق والمناقشة مع المستخدمين والمسؤولين لدى المؤسسة. </a:t>
            </a:r>
          </a:p>
          <a:p>
            <a:pPr algn="just" rtl="1">
              <a:lnSpc>
                <a:spcPct val="150000"/>
              </a:lnSpc>
            </a:pPr>
            <a:r>
              <a:rPr lang="ar-SA" sz="2800">
                <a:latin typeface="Traditional Arabic" pitchFamily="2" charset="-78"/>
                <a:cs typeface="Traditional Arabic" pitchFamily="2" charset="-78"/>
              </a:rPr>
              <a:t>إذا تعسر وضوح المعنى على المصمم فعندئذٍ يعتمد على الخبرة.</a:t>
            </a:r>
          </a:p>
          <a:p>
            <a:pPr algn="just" rtl="1">
              <a:lnSpc>
                <a:spcPct val="150000"/>
              </a:lnSpc>
            </a:pPr>
            <a:r>
              <a:rPr lang="ar-SA" sz="2800">
                <a:latin typeface="Traditional Arabic" pitchFamily="2" charset="-78"/>
                <a:cs typeface="Traditional Arabic" pitchFamily="2" charset="-78"/>
              </a:rPr>
              <a:t>نأخذ مثالين على كيفية تحديد الخصائص باستخدام الإعتمادية الوظيفية، المثال الأول عندما تكون معاني الخصائص والغرض منها واضح ومفهوم، ومثال آخر عندما يكون الغرض والمعنى من الخصائص غير واضح وغير مفهوم لدى مصمم قاعدة البيانات وكيف يستخدم الخبرة للوصول لتقسيم الخصائص.</a:t>
            </a:r>
          </a:p>
        </p:txBody>
      </p:sp>
      <p:pic>
        <p:nvPicPr>
          <p:cNvPr id="47108" name="~PP73396.WAV">
            <a:hlinkClick r:id="" action="ppaction://media"/>
          </p:cNvPr>
          <p:cNvPicPr>
            <a:picLocks noRot="1" noChangeAspect="1" noChangeArrowheads="1"/>
          </p:cNvPicPr>
          <p:nvPr>
            <a:wavAudioFile r:embed="rId1" name="~PP78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9001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710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710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txBox="1">
            <a:spLocks noChangeArrowheads="1"/>
          </p:cNvSpPr>
          <p:nvPr/>
        </p:nvSpPr>
        <p:spPr bwMode="auto">
          <a:xfrm>
            <a:off x="415925" y="260350"/>
            <a:ext cx="91535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المثال 1: وضوح المعنى من الخصائص</a:t>
            </a:r>
            <a:endParaRPr lang="en-US" sz="3000" b="1">
              <a:solidFill>
                <a:srgbClr val="0000CC"/>
              </a:solidFill>
              <a:latin typeface="Traditional Arabic" pitchFamily="2" charset="-78"/>
              <a:cs typeface="Traditional Arabic" pitchFamily="2" charset="-78"/>
            </a:endParaRPr>
          </a:p>
        </p:txBody>
      </p:sp>
      <p:sp>
        <p:nvSpPr>
          <p:cNvPr id="2" name="Rectangle 1"/>
          <p:cNvSpPr/>
          <p:nvPr/>
        </p:nvSpPr>
        <p:spPr>
          <a:xfrm>
            <a:off x="641350" y="836613"/>
            <a:ext cx="8848725" cy="5694362"/>
          </a:xfrm>
          <a:prstGeom prst="rect">
            <a:avLst/>
          </a:prstGeom>
        </p:spPr>
        <p:txBody>
          <a:bodyPr>
            <a:spAutoFit/>
          </a:bodyPr>
          <a:lstStyle/>
          <a:p>
            <a:pPr algn="just" rtl="1" fontAlgn="auto">
              <a:lnSpc>
                <a:spcPct val="150000"/>
              </a:lnSpc>
              <a:spcBef>
                <a:spcPts val="0"/>
              </a:spcBef>
              <a:spcAft>
                <a:spcPts val="0"/>
              </a:spcAft>
              <a:defRPr/>
            </a:pPr>
            <a:r>
              <a:rPr lang="ar-SA" sz="2800" dirty="0">
                <a:latin typeface="Traditional Arabic" pitchFamily="18" charset="-78"/>
                <a:cs typeface="Traditional Arabic" pitchFamily="18" charset="-78"/>
              </a:rPr>
              <a:t>نبدأ بفحص معاني الخصائص في </a:t>
            </a:r>
            <a:r>
              <a:rPr lang="ar-SA" sz="2800" dirty="0">
                <a:latin typeface="Traditional Arabic" pitchFamily="18" charset="-78"/>
                <a:cs typeface="Traditional Arabic" pitchFamily="18" charset="-78"/>
              </a:rPr>
              <a:t>جدول </a:t>
            </a:r>
            <a:r>
              <a:rPr lang="ar-SA" sz="2800" dirty="0">
                <a:latin typeface="Traditional Arabic" pitchFamily="18" charset="-78"/>
                <a:cs typeface="Traditional Arabic" pitchFamily="18" charset="-78"/>
              </a:rPr>
              <a:t>الفاتورة الموضح في </a:t>
            </a:r>
            <a:r>
              <a:rPr lang="ar-SA" sz="2800" dirty="0">
                <a:latin typeface="Traditional Arabic" pitchFamily="18" charset="-78"/>
                <a:cs typeface="Traditional Arabic" pitchFamily="18" charset="-78"/>
              </a:rPr>
              <a:t>الشكل.</a:t>
            </a:r>
          </a:p>
          <a:p>
            <a:pPr algn="just" rtl="1" fontAlgn="auto">
              <a:lnSpc>
                <a:spcPct val="150000"/>
              </a:lnSpc>
              <a:spcBef>
                <a:spcPts val="0"/>
              </a:spcBef>
              <a:spcAft>
                <a:spcPts val="0"/>
              </a:spcAft>
              <a:defRPr/>
            </a:pPr>
            <a:endParaRPr lang="ar-SA" sz="2800" dirty="0">
              <a:latin typeface="Traditional Arabic" pitchFamily="18" charset="-78"/>
              <a:cs typeface="Traditional Arabic" pitchFamily="18" charset="-78"/>
            </a:endParaRPr>
          </a:p>
          <a:p>
            <a:pPr algn="just" rtl="1" fontAlgn="auto">
              <a:lnSpc>
                <a:spcPct val="150000"/>
              </a:lnSpc>
              <a:spcBef>
                <a:spcPts val="0"/>
              </a:spcBef>
              <a:spcAft>
                <a:spcPts val="0"/>
              </a:spcAft>
              <a:defRPr/>
            </a:pPr>
            <a:endParaRPr lang="ar-SA" sz="2800" dirty="0">
              <a:latin typeface="Traditional Arabic" pitchFamily="18" charset="-78"/>
              <a:cs typeface="Traditional Arabic" pitchFamily="18" charset="-78"/>
            </a:endParaRPr>
          </a:p>
          <a:p>
            <a:pPr algn="just" rtl="1" fontAlgn="auto">
              <a:lnSpc>
                <a:spcPct val="150000"/>
              </a:lnSpc>
              <a:spcBef>
                <a:spcPts val="0"/>
              </a:spcBef>
              <a:spcAft>
                <a:spcPts val="0"/>
              </a:spcAft>
              <a:defRPr/>
            </a:pPr>
            <a:endParaRPr lang="ar-SA" sz="2800" dirty="0">
              <a:latin typeface="Traditional Arabic" pitchFamily="18" charset="-78"/>
              <a:cs typeface="Traditional Arabic" pitchFamily="18" charset="-78"/>
            </a:endParaRPr>
          </a:p>
          <a:p>
            <a:pPr algn="just" rtl="1" fontAlgn="auto">
              <a:lnSpc>
                <a:spcPct val="150000"/>
              </a:lnSpc>
              <a:spcBef>
                <a:spcPts val="0"/>
              </a:spcBef>
              <a:spcAft>
                <a:spcPts val="0"/>
              </a:spcAft>
              <a:defRPr/>
            </a:pPr>
            <a:endParaRPr lang="ar-SA" sz="2800" dirty="0">
              <a:latin typeface="Traditional Arabic" pitchFamily="18" charset="-78"/>
              <a:cs typeface="Traditional Arabic" pitchFamily="18" charset="-78"/>
            </a:endParaRPr>
          </a:p>
          <a:p>
            <a:pPr algn="just" rtl="1" fontAlgn="auto">
              <a:lnSpc>
                <a:spcPct val="150000"/>
              </a:lnSpc>
              <a:spcBef>
                <a:spcPts val="0"/>
              </a:spcBef>
              <a:spcAft>
                <a:spcPts val="0"/>
              </a:spcAft>
              <a:defRPr/>
            </a:pPr>
            <a:r>
              <a:rPr lang="ar-SA" sz="2800" dirty="0">
                <a:latin typeface="Traditional Arabic" pitchFamily="18" charset="-78"/>
                <a:cs typeface="Traditional Arabic" pitchFamily="18" charset="-78"/>
              </a:rPr>
              <a:t>نستخدم </a:t>
            </a:r>
            <a:r>
              <a:rPr lang="ar-SA" sz="2800" dirty="0">
                <a:latin typeface="Traditional Arabic" pitchFamily="18" charset="-78"/>
                <a:cs typeface="Traditional Arabic" pitchFamily="18" charset="-78"/>
              </a:rPr>
              <a:t>الإعتمادية الوظيفية بناء على فهمنا للخصائص في الجدول ونتوصل إلى التالي</a:t>
            </a:r>
            <a:r>
              <a:rPr lang="ar-SA" sz="2800" dirty="0">
                <a:latin typeface="Traditional Arabic" pitchFamily="18" charset="-78"/>
                <a:cs typeface="Traditional Arabic" pitchFamily="18" charset="-78"/>
              </a:rPr>
              <a:t>:</a:t>
            </a:r>
          </a:p>
          <a:p>
            <a:pPr marL="514350" indent="-514350" algn="just" rtl="1" fontAlgn="auto">
              <a:spcBef>
                <a:spcPts val="0"/>
              </a:spcBef>
              <a:spcAft>
                <a:spcPts val="0"/>
              </a:spcAft>
              <a:buFont typeface="+mj-lt"/>
              <a:buAutoNum type="arabicPeriod"/>
              <a:defRPr/>
            </a:pPr>
            <a:r>
              <a:rPr lang="ar-SA" sz="2800" dirty="0">
                <a:latin typeface="Traditional Arabic" pitchFamily="18" charset="-78"/>
                <a:cs typeface="Traditional Arabic" pitchFamily="18" charset="-78"/>
              </a:rPr>
              <a:t>رقم الطلبية ® تاريخ الطلبية، رقم الزبون، اسم الزبون، عنوان الزبون.</a:t>
            </a:r>
            <a:endParaRPr lang="en-US" sz="2800" dirty="0">
              <a:latin typeface="Traditional Arabic" pitchFamily="18" charset="-78"/>
              <a:cs typeface="Traditional Arabic" pitchFamily="18" charset="-78"/>
            </a:endParaRPr>
          </a:p>
          <a:p>
            <a:pPr marL="514350" indent="-514350" algn="just" rtl="1" fontAlgn="auto">
              <a:spcBef>
                <a:spcPts val="0"/>
              </a:spcBef>
              <a:spcAft>
                <a:spcPts val="0"/>
              </a:spcAft>
              <a:buFont typeface="+mj-lt"/>
              <a:buAutoNum type="arabicPeriod"/>
              <a:defRPr/>
            </a:pPr>
            <a:r>
              <a:rPr lang="ar-SA" sz="2800" dirty="0">
                <a:latin typeface="Traditional Arabic" pitchFamily="18" charset="-78"/>
                <a:cs typeface="Traditional Arabic" pitchFamily="18" charset="-78"/>
              </a:rPr>
              <a:t>رقم الزبون ® اسم الزبون، عنوان الزبون.</a:t>
            </a:r>
            <a:endParaRPr lang="en-US" sz="2800" dirty="0">
              <a:latin typeface="Traditional Arabic" pitchFamily="18" charset="-78"/>
              <a:cs typeface="Traditional Arabic" pitchFamily="18" charset="-78"/>
            </a:endParaRPr>
          </a:p>
          <a:p>
            <a:pPr marL="514350" indent="-514350" algn="just" rtl="1" fontAlgn="auto">
              <a:spcBef>
                <a:spcPts val="0"/>
              </a:spcBef>
              <a:spcAft>
                <a:spcPts val="0"/>
              </a:spcAft>
              <a:buFont typeface="+mj-lt"/>
              <a:buAutoNum type="arabicPeriod"/>
              <a:defRPr/>
            </a:pPr>
            <a:r>
              <a:rPr lang="ar-SA" sz="2800" dirty="0">
                <a:latin typeface="Traditional Arabic" pitchFamily="18" charset="-78"/>
                <a:cs typeface="Traditional Arabic" pitchFamily="18" charset="-78"/>
              </a:rPr>
              <a:t>رقم المنتج ® اسم المنتج، سعر المنتج.</a:t>
            </a:r>
            <a:endParaRPr lang="en-US" sz="2800" dirty="0">
              <a:latin typeface="Traditional Arabic" pitchFamily="18" charset="-78"/>
              <a:cs typeface="Traditional Arabic" pitchFamily="18" charset="-78"/>
            </a:endParaRPr>
          </a:p>
          <a:p>
            <a:pPr marL="514350" indent="-514350" algn="just" rtl="1" fontAlgn="auto">
              <a:spcBef>
                <a:spcPts val="0"/>
              </a:spcBef>
              <a:spcAft>
                <a:spcPts val="0"/>
              </a:spcAft>
              <a:buFont typeface="+mj-lt"/>
              <a:buAutoNum type="arabicPeriod"/>
              <a:defRPr/>
            </a:pPr>
            <a:r>
              <a:rPr lang="ar-SA" sz="2800" dirty="0">
                <a:latin typeface="Traditional Arabic" pitchFamily="18" charset="-78"/>
                <a:cs typeface="Traditional Arabic" pitchFamily="18" charset="-78"/>
              </a:rPr>
              <a:t>رقم الطلبية، رقم المنتج  ® الكمية </a:t>
            </a:r>
            <a:r>
              <a:rPr lang="ar-SA" sz="2800" dirty="0">
                <a:latin typeface="Traditional Arabic" pitchFamily="18" charset="-78"/>
                <a:cs typeface="Traditional Arabic" pitchFamily="18" charset="-78"/>
              </a:rPr>
              <a:t>المباعة</a:t>
            </a:r>
          </a:p>
        </p:txBody>
      </p:sp>
      <p:pic>
        <p:nvPicPr>
          <p:cNvPr id="491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2050" y="1484313"/>
            <a:ext cx="5356225" cy="270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P73396.WAV">
            <a:hlinkClick r:id="" action="ppaction://media"/>
          </p:cNvPr>
          <p:cNvPicPr>
            <a:picLocks noRot="1" noChangeAspect="1" noChangeArrowheads="1"/>
          </p:cNvPicPr>
          <p:nvPr>
            <a:wavAudioFile r:embed="rId1" name="~PP748.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4913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91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915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txBox="1">
            <a:spLocks noChangeArrowheads="1"/>
          </p:cNvSpPr>
          <p:nvPr/>
        </p:nvSpPr>
        <p:spPr bwMode="auto">
          <a:xfrm>
            <a:off x="415925" y="260350"/>
            <a:ext cx="91535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المثال 2: عدم وضوح المعنى من الخصائص نستخدم بيانات العينة</a:t>
            </a:r>
            <a:endParaRPr lang="en-US" sz="3000" b="1">
              <a:solidFill>
                <a:srgbClr val="0000CC"/>
              </a:solidFill>
              <a:latin typeface="Traditional Arabic" pitchFamily="2" charset="-78"/>
              <a:cs typeface="Traditional Arabic" pitchFamily="2" charset="-78"/>
            </a:endParaRPr>
          </a:p>
        </p:txBody>
      </p:sp>
      <p:sp>
        <p:nvSpPr>
          <p:cNvPr id="51202" name="Rectangle 1"/>
          <p:cNvSpPr>
            <a:spLocks noChangeArrowheads="1"/>
          </p:cNvSpPr>
          <p:nvPr/>
        </p:nvSpPr>
        <p:spPr bwMode="auto">
          <a:xfrm>
            <a:off x="641350" y="836613"/>
            <a:ext cx="8848725"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800">
                <a:latin typeface="Traditional Arabic" pitchFamily="2" charset="-78"/>
                <a:cs typeface="Traditional Arabic" pitchFamily="2" charset="-78"/>
              </a:rPr>
              <a:t>لتوضيح استخدام بيانات العينة في تحديد الخصائص والاعتمادية الوظيفية، نفرض أن لدينا الجدول الذي يحتوي على بيانات العينة الخاصة بالخصائص </a:t>
            </a:r>
            <a:r>
              <a:rPr lang="en-GB" sz="2800">
                <a:latin typeface="Traditional Arabic" pitchFamily="2" charset="-78"/>
                <a:cs typeface="Traditional Arabic" pitchFamily="2" charset="-78"/>
              </a:rPr>
              <a:t>A</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B</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C</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D</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E</a:t>
            </a:r>
            <a:r>
              <a:rPr lang="ar-SA" sz="2800">
                <a:latin typeface="Traditional Arabic" pitchFamily="2" charset="-78"/>
                <a:cs typeface="Traditional Arabic" pitchFamily="2" charset="-78"/>
              </a:rPr>
              <a:t> في جدول بيانات العينة. من المهم أولا التأكد من أن القيم المخزنة داخل السجلات في هذا الجدول تمثل جميع القيم التي تخص الخصائص </a:t>
            </a:r>
            <a:r>
              <a:rPr lang="en-GB" sz="2800">
                <a:latin typeface="Traditional Arabic" pitchFamily="2" charset="-78"/>
                <a:cs typeface="Traditional Arabic" pitchFamily="2" charset="-78"/>
              </a:rPr>
              <a:t>A</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B</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C</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D</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E</a:t>
            </a:r>
            <a:r>
              <a:rPr lang="ar-SA" sz="2800">
                <a:latin typeface="Traditional Arabic" pitchFamily="2" charset="-78"/>
                <a:cs typeface="Traditional Arabic" pitchFamily="2" charset="-78"/>
              </a:rPr>
              <a:t>. </a:t>
            </a: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r>
              <a:rPr lang="ar-SA" sz="2800">
                <a:latin typeface="Traditional Arabic" pitchFamily="2" charset="-78"/>
                <a:cs typeface="Traditional Arabic" pitchFamily="2" charset="-78"/>
              </a:rPr>
              <a:t>نبدأ بتحديد الخصائص ذات الصلة ببعض بناء على الإعتمادية الوظيفية الموجودة بين الخصائص </a:t>
            </a:r>
            <a:r>
              <a:rPr lang="en-GB" sz="2800">
                <a:latin typeface="Traditional Arabic" pitchFamily="2" charset="-78"/>
                <a:cs typeface="Traditional Arabic" pitchFamily="2" charset="-78"/>
              </a:rPr>
              <a:t>A</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B</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C</a:t>
            </a:r>
            <a:r>
              <a:rPr lang="ar-SA" sz="2800">
                <a:latin typeface="Traditional Arabic" pitchFamily="2" charset="-78"/>
                <a:cs typeface="Traditional Arabic" pitchFamily="2" charset="-78"/>
              </a:rPr>
              <a:t>، </a:t>
            </a:r>
            <a:r>
              <a:rPr lang="en-GB" sz="2800">
                <a:latin typeface="Traditional Arabic" pitchFamily="2" charset="-78"/>
                <a:cs typeface="Traditional Arabic" pitchFamily="2" charset="-78"/>
              </a:rPr>
              <a:t>D</a:t>
            </a:r>
            <a:r>
              <a:rPr lang="ar-SA" sz="2800">
                <a:latin typeface="Traditional Arabic" pitchFamily="2" charset="-78"/>
                <a:cs typeface="Traditional Arabic" pitchFamily="2" charset="-78"/>
              </a:rPr>
              <a:t>،</a:t>
            </a:r>
            <a:r>
              <a:rPr lang="en-GB" sz="2800">
                <a:latin typeface="Traditional Arabic" pitchFamily="2" charset="-78"/>
                <a:cs typeface="Traditional Arabic" pitchFamily="2" charset="-78"/>
              </a:rPr>
              <a:t>E </a:t>
            </a:r>
            <a:r>
              <a:rPr lang="ar-SA" sz="2800">
                <a:latin typeface="Traditional Arabic" pitchFamily="2" charset="-78"/>
                <a:cs typeface="Traditional Arabic" pitchFamily="2" charset="-78"/>
              </a:rPr>
              <a:t> باستخدام القيم المخزنة في السجلات، نقوم بفحص جدول العينة الموضحة في الجدول ونحدد متى تتوافق القيم في الخاصية الأولى مع قيمة معينة في خاصية أو خصائص أخرى في كافة السجلات.</a:t>
            </a:r>
          </a:p>
        </p:txBody>
      </p:sp>
      <p:pic>
        <p:nvPicPr>
          <p:cNvPr id="5120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9175" y="2492375"/>
            <a:ext cx="504031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P13411.WAV">
            <a:hlinkClick r:id="" action="ppaction://media"/>
          </p:cNvPr>
          <p:cNvPicPr>
            <a:picLocks noRot="1" noChangeAspect="1" noChangeArrowheads="1"/>
          </p:cNvPicPr>
          <p:nvPr>
            <a:wavAudioFile r:embed="rId1" name="~PP1105.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59817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2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120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txBox="1">
            <a:spLocks noChangeArrowheads="1"/>
          </p:cNvSpPr>
          <p:nvPr/>
        </p:nvSpPr>
        <p:spPr bwMode="auto">
          <a:xfrm>
            <a:off x="415925" y="260350"/>
            <a:ext cx="91535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المثال 2: عدم وضوح المعنى من الخصائص نستخدم بيانات العينة</a:t>
            </a:r>
            <a:endParaRPr lang="en-US" sz="3000" b="1">
              <a:solidFill>
                <a:srgbClr val="0000CC"/>
              </a:solidFill>
              <a:latin typeface="Traditional Arabic" pitchFamily="2" charset="-78"/>
              <a:cs typeface="Traditional Arabic" pitchFamily="2" charset="-78"/>
            </a:endParaRPr>
          </a:p>
        </p:txBody>
      </p:sp>
      <p:sp>
        <p:nvSpPr>
          <p:cNvPr id="53250" name="Rectangle 1"/>
          <p:cNvSpPr>
            <a:spLocks noChangeArrowheads="1"/>
          </p:cNvSpPr>
          <p:nvPr/>
        </p:nvSpPr>
        <p:spPr bwMode="auto">
          <a:xfrm>
            <a:off x="641350" y="836613"/>
            <a:ext cx="8848725" cy="569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endParaRPr lang="ar-SA" sz="2800">
              <a:latin typeface="Traditional Arabic" pitchFamily="2" charset="-78"/>
              <a:cs typeface="Traditional Arabic" pitchFamily="2" charset="-78"/>
            </a:endParaRPr>
          </a:p>
          <a:p>
            <a:pPr algn="just" rtl="1"/>
            <a:r>
              <a:rPr lang="ar-SA" sz="2800">
                <a:latin typeface="Traditional Arabic" pitchFamily="2" charset="-78"/>
                <a:cs typeface="Traditional Arabic" pitchFamily="2" charset="-78"/>
              </a:rPr>
              <a:t>مما سبق نتحصل على بعض حالات الإعتمادية الوظيفة بين الخصائص في جدول بيانات العينة على النحو التالي:</a:t>
            </a:r>
            <a:endParaRPr lang="en-US" sz="2800">
              <a:latin typeface="Traditional Arabic" pitchFamily="2" charset="-78"/>
              <a:cs typeface="Traditional Arabic" pitchFamily="2" charset="-78"/>
            </a:endParaRPr>
          </a:p>
          <a:p>
            <a:pPr algn="just" rtl="1"/>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 ® </a:t>
            </a:r>
            <a:r>
              <a:rPr lang="en-US" sz="2800">
                <a:latin typeface="Traditional Arabic" pitchFamily="2" charset="-78"/>
                <a:cs typeface="Traditional Arabic" pitchFamily="2" charset="-78"/>
              </a:rPr>
              <a:t>C </a:t>
            </a:r>
            <a:r>
              <a:rPr lang="ar-SA" sz="2800">
                <a:latin typeface="Traditional Arabic" pitchFamily="2" charset="-78"/>
                <a:cs typeface="Traditional Arabic" pitchFamily="2" charset="-78"/>
              </a:rPr>
              <a:t>		نقول الخاصية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 تحدد الخاصية </a:t>
            </a:r>
            <a:r>
              <a:rPr lang="en-US" sz="2800">
                <a:latin typeface="Traditional Arabic" pitchFamily="2" charset="-78"/>
                <a:cs typeface="Traditional Arabic" pitchFamily="2" charset="-78"/>
              </a:rPr>
              <a:t>C</a:t>
            </a:r>
            <a:r>
              <a:rPr lang="ar-SA" sz="2800">
                <a:latin typeface="Traditional Arabic" pitchFamily="2" charset="-78"/>
                <a:cs typeface="Traditional Arabic" pitchFamily="2" charset="-78"/>
              </a:rPr>
              <a:t>.</a:t>
            </a:r>
            <a:endParaRPr lang="en-US" sz="2800">
              <a:latin typeface="Traditional Arabic" pitchFamily="2" charset="-78"/>
              <a:cs typeface="Traditional Arabic" pitchFamily="2" charset="-78"/>
            </a:endParaRPr>
          </a:p>
          <a:p>
            <a:pPr algn="just" rtl="1"/>
            <a:r>
              <a:rPr lang="en-US" sz="2800">
                <a:latin typeface="Traditional Arabic" pitchFamily="2" charset="-78"/>
                <a:cs typeface="Traditional Arabic" pitchFamily="2" charset="-78"/>
              </a:rPr>
              <a:t>A , C </a:t>
            </a:r>
            <a:r>
              <a:rPr lang="ar-SA" sz="2800">
                <a:latin typeface="Traditional Arabic" pitchFamily="2" charset="-78"/>
                <a:cs typeface="Traditional Arabic" pitchFamily="2" charset="-78"/>
              </a:rPr>
              <a:t>®</a:t>
            </a:r>
            <a:r>
              <a:rPr lang="en-US" sz="2800">
                <a:latin typeface="Traditional Arabic" pitchFamily="2" charset="-78"/>
                <a:cs typeface="Traditional Arabic" pitchFamily="2" charset="-78"/>
              </a:rPr>
              <a:t>D  </a:t>
            </a:r>
            <a:r>
              <a:rPr lang="ar-SA" sz="2800">
                <a:latin typeface="Traditional Arabic" pitchFamily="2" charset="-78"/>
                <a:cs typeface="Traditional Arabic" pitchFamily="2" charset="-78"/>
              </a:rPr>
              <a:t>		نقول الخاصية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 و</a:t>
            </a:r>
            <a:r>
              <a:rPr lang="en-US" sz="2800">
                <a:latin typeface="Traditional Arabic" pitchFamily="2" charset="-78"/>
                <a:cs typeface="Traditional Arabic" pitchFamily="2" charset="-78"/>
              </a:rPr>
              <a:t>C</a:t>
            </a:r>
            <a:r>
              <a:rPr lang="ar-SA" sz="2800">
                <a:latin typeface="Traditional Arabic" pitchFamily="2" charset="-78"/>
                <a:cs typeface="Traditional Arabic" pitchFamily="2" charset="-78"/>
              </a:rPr>
              <a:t> تحددان الخاصية </a:t>
            </a:r>
            <a:r>
              <a:rPr lang="en-US" sz="2800">
                <a:latin typeface="Traditional Arabic" pitchFamily="2" charset="-78"/>
                <a:cs typeface="Traditional Arabic" pitchFamily="2" charset="-78"/>
              </a:rPr>
              <a:t>D</a:t>
            </a:r>
            <a:r>
              <a:rPr lang="ar-SA" sz="2800">
                <a:latin typeface="Traditional Arabic" pitchFamily="2" charset="-78"/>
                <a:cs typeface="Traditional Arabic" pitchFamily="2" charset="-78"/>
              </a:rPr>
              <a:t>.</a:t>
            </a:r>
            <a:endParaRPr lang="en-US" sz="2800">
              <a:latin typeface="Traditional Arabic" pitchFamily="2" charset="-78"/>
              <a:cs typeface="Traditional Arabic" pitchFamily="2" charset="-78"/>
            </a:endParaRPr>
          </a:p>
          <a:p>
            <a:pPr algn="just" rtl="1"/>
            <a:r>
              <a:rPr lang="en-US" sz="2800">
                <a:latin typeface="Traditional Arabic" pitchFamily="2" charset="-78"/>
                <a:cs typeface="Traditional Arabic" pitchFamily="2" charset="-78"/>
              </a:rPr>
              <a:t>C</a:t>
            </a:r>
            <a:r>
              <a:rPr lang="ar-SA" sz="2800">
                <a:latin typeface="Traditional Arabic" pitchFamily="2" charset="-78"/>
                <a:cs typeface="Traditional Arabic" pitchFamily="2" charset="-78"/>
              </a:rPr>
              <a:t> ® </a:t>
            </a:r>
            <a:r>
              <a:rPr lang="en-US" sz="2800">
                <a:latin typeface="Traditional Arabic" pitchFamily="2" charset="-78"/>
                <a:cs typeface="Traditional Arabic" pitchFamily="2" charset="-78"/>
              </a:rPr>
              <a:t>A </a:t>
            </a:r>
            <a:r>
              <a:rPr lang="ar-SA" sz="2800">
                <a:latin typeface="Traditional Arabic" pitchFamily="2" charset="-78"/>
                <a:cs typeface="Traditional Arabic" pitchFamily="2" charset="-78"/>
              </a:rPr>
              <a:t>		نقول الخاصية </a:t>
            </a:r>
            <a:r>
              <a:rPr lang="en-US" sz="2800">
                <a:latin typeface="Traditional Arabic" pitchFamily="2" charset="-78"/>
                <a:cs typeface="Traditional Arabic" pitchFamily="2" charset="-78"/>
              </a:rPr>
              <a:t>C</a:t>
            </a:r>
            <a:r>
              <a:rPr lang="ar-SA" sz="2800">
                <a:latin typeface="Traditional Arabic" pitchFamily="2" charset="-78"/>
                <a:cs typeface="Traditional Arabic" pitchFamily="2" charset="-78"/>
              </a:rPr>
              <a:t> تحدد الخاصية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a:t>
            </a:r>
            <a:endParaRPr lang="en-US" sz="2800">
              <a:latin typeface="Traditional Arabic" pitchFamily="2" charset="-78"/>
              <a:cs typeface="Traditional Arabic" pitchFamily="2" charset="-78"/>
            </a:endParaRPr>
          </a:p>
          <a:p>
            <a:pPr algn="just" rtl="1"/>
            <a:r>
              <a:rPr lang="en-US" sz="2800">
                <a:latin typeface="Traditional Arabic" pitchFamily="2" charset="-78"/>
                <a:cs typeface="Traditional Arabic" pitchFamily="2" charset="-78"/>
              </a:rPr>
              <a:t>B , C</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E  </a:t>
            </a:r>
            <a:r>
              <a:rPr lang="ar-SA" sz="2800">
                <a:latin typeface="Traditional Arabic" pitchFamily="2" charset="-78"/>
                <a:cs typeface="Traditional Arabic" pitchFamily="2" charset="-78"/>
              </a:rPr>
              <a:t>		نقول الخاصية </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و</a:t>
            </a:r>
            <a:r>
              <a:rPr lang="en-US" sz="2800">
                <a:latin typeface="Traditional Arabic" pitchFamily="2" charset="-78"/>
                <a:cs typeface="Traditional Arabic" pitchFamily="2" charset="-78"/>
              </a:rPr>
              <a:t>C</a:t>
            </a:r>
            <a:r>
              <a:rPr lang="ar-SA" sz="2800">
                <a:latin typeface="Traditional Arabic" pitchFamily="2" charset="-78"/>
                <a:cs typeface="Traditional Arabic" pitchFamily="2" charset="-78"/>
              </a:rPr>
              <a:t> تحددان الخاصية </a:t>
            </a:r>
            <a:r>
              <a:rPr lang="en-US" sz="2800">
                <a:latin typeface="Traditional Arabic" pitchFamily="2" charset="-78"/>
                <a:cs typeface="Traditional Arabic" pitchFamily="2" charset="-78"/>
              </a:rPr>
              <a:t>E</a:t>
            </a:r>
            <a:r>
              <a:rPr lang="ar-SA" sz="2800">
                <a:latin typeface="Traditional Arabic" pitchFamily="2" charset="-78"/>
                <a:cs typeface="Traditional Arabic" pitchFamily="2" charset="-78"/>
              </a:rPr>
              <a:t>.</a:t>
            </a:r>
            <a:endParaRPr lang="en-US" sz="2800">
              <a:latin typeface="Traditional Arabic" pitchFamily="2" charset="-78"/>
              <a:cs typeface="Traditional Arabic" pitchFamily="2" charset="-78"/>
            </a:endParaRPr>
          </a:p>
          <a:p>
            <a:pPr algn="just" rtl="1"/>
            <a:r>
              <a:rPr lang="en-US" sz="2800">
                <a:latin typeface="Traditional Arabic" pitchFamily="2" charset="-78"/>
                <a:cs typeface="Traditional Arabic" pitchFamily="2" charset="-78"/>
              </a:rPr>
              <a:t>B , A</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D  </a:t>
            </a:r>
            <a:r>
              <a:rPr lang="ar-SA" sz="2800">
                <a:latin typeface="Traditional Arabic" pitchFamily="2" charset="-78"/>
                <a:cs typeface="Traditional Arabic" pitchFamily="2" charset="-78"/>
              </a:rPr>
              <a:t>		نقول الخاصية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 و</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تحددان الخاصية </a:t>
            </a:r>
            <a:r>
              <a:rPr lang="en-US" sz="2800">
                <a:latin typeface="Traditional Arabic" pitchFamily="2" charset="-78"/>
                <a:cs typeface="Traditional Arabic" pitchFamily="2" charset="-78"/>
              </a:rPr>
              <a:t>D</a:t>
            </a:r>
            <a:r>
              <a:rPr lang="ar-SA" sz="2800">
                <a:latin typeface="Traditional Arabic" pitchFamily="2" charset="-78"/>
                <a:cs typeface="Traditional Arabic" pitchFamily="2" charset="-78"/>
              </a:rPr>
              <a:t>.</a:t>
            </a:r>
            <a:endParaRPr lang="en-US" sz="2800">
              <a:latin typeface="Traditional Arabic" pitchFamily="2" charset="-78"/>
              <a:cs typeface="Traditional Arabic" pitchFamily="2" charset="-78"/>
            </a:endParaRPr>
          </a:p>
        </p:txBody>
      </p:sp>
      <p:pic>
        <p:nvPicPr>
          <p:cNvPr id="5325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9175" y="1109663"/>
            <a:ext cx="504031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P33427.WAV">
            <a:hlinkClick r:id="" action="ppaction://media"/>
          </p:cNvPr>
          <p:cNvPicPr>
            <a:picLocks noRot="1" noChangeAspect="1" noChangeArrowheads="1"/>
          </p:cNvPicPr>
          <p:nvPr>
            <a:wavAudioFile r:embed="rId1" name="~PP378.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36778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32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325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txBox="1">
            <a:spLocks noChangeArrowheads="1"/>
          </p:cNvSpPr>
          <p:nvPr/>
        </p:nvSpPr>
        <p:spPr bwMode="auto">
          <a:xfrm>
            <a:off x="415925" y="260350"/>
            <a:ext cx="91535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تحديد المفتاح الرئيسي </a:t>
            </a:r>
            <a:r>
              <a:rPr lang="en-US" sz="3200" b="1">
                <a:solidFill>
                  <a:srgbClr val="0000CC"/>
                </a:solidFill>
                <a:latin typeface="Traditional Arabic" pitchFamily="2" charset="-78"/>
                <a:cs typeface="Traditional Arabic" pitchFamily="2" charset="-78"/>
              </a:rPr>
              <a:t>PK </a:t>
            </a:r>
            <a:r>
              <a:rPr lang="ar-SA" sz="3200" b="1">
                <a:solidFill>
                  <a:srgbClr val="0000CC"/>
                </a:solidFill>
                <a:latin typeface="Traditional Arabic" pitchFamily="2" charset="-78"/>
                <a:cs typeface="Traditional Arabic" pitchFamily="2" charset="-78"/>
              </a:rPr>
              <a:t> للجدول باستخدام الإعتمادية الوظيفية</a:t>
            </a:r>
            <a:endParaRPr lang="en-US" sz="3200" b="1">
              <a:solidFill>
                <a:srgbClr val="0000CC"/>
              </a:solidFill>
              <a:latin typeface="Traditional Arabic" pitchFamily="2" charset="-78"/>
              <a:cs typeface="Traditional Arabic" pitchFamily="2" charset="-78"/>
            </a:endParaRPr>
          </a:p>
        </p:txBody>
      </p:sp>
      <p:sp>
        <p:nvSpPr>
          <p:cNvPr id="55298" name="Rectangle 1"/>
          <p:cNvSpPr>
            <a:spLocks noChangeArrowheads="1"/>
          </p:cNvSpPr>
          <p:nvPr/>
        </p:nvSpPr>
        <p:spPr bwMode="auto">
          <a:xfrm>
            <a:off x="641350" y="836613"/>
            <a:ext cx="8848725"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2" charset="-78"/>
                <a:cs typeface="Traditional Arabic" pitchFamily="2" charset="-78"/>
              </a:rPr>
              <a:t>بعد ما تعرفنا على كيفية تحديد الخصائص ذات العلاقة ببعض في المثاليين السابقين، نصل لتحديد قيود التكامل بين الجداول عن طريق الإعتمادية الوظيفية للجدول. أحد قيود التكامل الهامة التي يجب مراعاتها هي تحديد المفاتيح المرشحة </a:t>
            </a:r>
            <a:r>
              <a:rPr lang="en-US" sz="2800">
                <a:latin typeface="Traditional Arabic" pitchFamily="2" charset="-78"/>
                <a:cs typeface="Traditional Arabic" pitchFamily="2" charset="-78"/>
              </a:rPr>
              <a:t>Candidate Keys</a:t>
            </a:r>
            <a:r>
              <a:rPr lang="ar-SA" sz="2800">
                <a:latin typeface="Traditional Arabic" pitchFamily="2" charset="-78"/>
                <a:cs typeface="Traditional Arabic" pitchFamily="2" charset="-78"/>
              </a:rPr>
              <a:t>، والتي يتم اختيار أحدها ليكون المفتاح الرئيسي للجدول، والذي يتم على أساسه التقسيم للحصول على جداول جديدة باستخدام الإعتمادية الوظيفية. نوضح كيف يتم تحديد المفتاح الرئيسي لجدول معين في المثالين التاليين.</a:t>
            </a:r>
          </a:p>
        </p:txBody>
      </p:sp>
      <p:pic>
        <p:nvPicPr>
          <p:cNvPr id="55300" name="~PP83427.WAV">
            <a:hlinkClick r:id="" action="ppaction://media"/>
          </p:cNvPr>
          <p:cNvPicPr>
            <a:picLocks noRot="1" noChangeAspect="1" noChangeArrowheads="1"/>
          </p:cNvPicPr>
          <p:nvPr>
            <a:wavAudioFile r:embed="rId1" name="~PP833.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863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530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530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txBox="1">
            <a:spLocks noChangeArrowheads="1"/>
          </p:cNvSpPr>
          <p:nvPr/>
        </p:nvSpPr>
        <p:spPr bwMode="auto">
          <a:xfrm>
            <a:off x="415925" y="260350"/>
            <a:ext cx="91535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تحديد المفتاح الرئيسي </a:t>
            </a:r>
            <a:r>
              <a:rPr lang="en-US" sz="3200" b="1">
                <a:solidFill>
                  <a:srgbClr val="0000CC"/>
                </a:solidFill>
                <a:latin typeface="Traditional Arabic" pitchFamily="2" charset="-78"/>
                <a:cs typeface="Traditional Arabic" pitchFamily="2" charset="-78"/>
              </a:rPr>
              <a:t>PK </a:t>
            </a:r>
            <a:r>
              <a:rPr lang="ar-SA" sz="3200" b="1">
                <a:solidFill>
                  <a:srgbClr val="0000CC"/>
                </a:solidFill>
                <a:latin typeface="Traditional Arabic" pitchFamily="2" charset="-78"/>
                <a:cs typeface="Traditional Arabic" pitchFamily="2" charset="-78"/>
              </a:rPr>
              <a:t> للجدول باستخدام الإعتمادية الوظيفية</a:t>
            </a:r>
            <a:endParaRPr lang="en-US" sz="3200" b="1">
              <a:solidFill>
                <a:srgbClr val="0000CC"/>
              </a:solidFill>
              <a:latin typeface="Traditional Arabic" pitchFamily="2" charset="-78"/>
              <a:cs typeface="Traditional Arabic" pitchFamily="2" charset="-78"/>
            </a:endParaRPr>
          </a:p>
        </p:txBody>
      </p:sp>
      <p:sp>
        <p:nvSpPr>
          <p:cNvPr id="2" name="Rectangle 1"/>
          <p:cNvSpPr/>
          <p:nvPr/>
        </p:nvSpPr>
        <p:spPr>
          <a:xfrm>
            <a:off x="641350" y="836613"/>
            <a:ext cx="8848725" cy="5216525"/>
          </a:xfrm>
          <a:prstGeom prst="rect">
            <a:avLst/>
          </a:prstGeom>
        </p:spPr>
        <p:txBody>
          <a:bodyPr>
            <a:spAutoFit/>
          </a:bodyPr>
          <a:lstStyle/>
          <a:p>
            <a:pPr algn="just" rtl="1"/>
            <a:endParaRPr lang="ar-SA" sz="2800" b="1">
              <a:latin typeface="Traditional Arabic" pitchFamily="2" charset="-78"/>
              <a:cs typeface="Traditional Arabic" pitchFamily="2" charset="-78"/>
            </a:endParaRPr>
          </a:p>
          <a:p>
            <a:pPr algn="just" rtl="1"/>
            <a:r>
              <a:rPr lang="ar-SA" sz="2800">
                <a:latin typeface="Traditional Arabic" pitchFamily="2" charset="-78"/>
                <a:cs typeface="Traditional Arabic" pitchFamily="2" charset="-78"/>
              </a:rPr>
              <a:t>في المثال 1 السابق، قمنا بتحديد مجموعة من الإعتماديات الوظيفية لجدول الفاتورة وكانت:</a:t>
            </a:r>
            <a:endParaRPr lang="ar-SA" sz="2800" b="1">
              <a:latin typeface="Traditional Arabic" pitchFamily="2" charset="-78"/>
              <a:cs typeface="Traditional Arabic" pitchFamily="2" charset="-78"/>
            </a:endParaRPr>
          </a:p>
          <a:p>
            <a:pPr algn="just" rtl="1">
              <a:buFont typeface="Calibri" pitchFamily="34" charset="0"/>
              <a:buAutoNum type="arabicPeriod"/>
            </a:pPr>
            <a:r>
              <a:rPr lang="ar-SA" sz="2800">
                <a:latin typeface="Traditional Arabic" pitchFamily="2" charset="-78"/>
                <a:cs typeface="Traditional Arabic" pitchFamily="2" charset="-78"/>
              </a:rPr>
              <a:t>رقم الطلبية ® تاريخ الطلبية، رقم الزبون، اسم الزبون، عنوان الزبون.</a:t>
            </a:r>
            <a:endParaRPr lang="en-US" sz="2800">
              <a:latin typeface="Traditional Arabic" pitchFamily="2" charset="-78"/>
              <a:cs typeface="Traditional Arabic" pitchFamily="2" charset="-78"/>
            </a:endParaRPr>
          </a:p>
          <a:p>
            <a:pPr algn="just" rtl="1">
              <a:buFont typeface="Calibri" pitchFamily="34" charset="0"/>
              <a:buAutoNum type="arabicPeriod"/>
            </a:pPr>
            <a:r>
              <a:rPr lang="ar-SA" sz="2800">
                <a:latin typeface="Traditional Arabic" pitchFamily="2" charset="-78"/>
                <a:cs typeface="Traditional Arabic" pitchFamily="2" charset="-78"/>
              </a:rPr>
              <a:t>رقم الزبون ® اسم الزبون، عنوان الزبون.</a:t>
            </a:r>
            <a:endParaRPr lang="en-US" sz="2800">
              <a:latin typeface="Traditional Arabic" pitchFamily="2" charset="-78"/>
              <a:cs typeface="Traditional Arabic" pitchFamily="2" charset="-78"/>
            </a:endParaRPr>
          </a:p>
          <a:p>
            <a:pPr algn="just" rtl="1">
              <a:buFont typeface="Calibri" pitchFamily="34" charset="0"/>
              <a:buAutoNum type="arabicPeriod"/>
            </a:pPr>
            <a:r>
              <a:rPr lang="ar-SA" sz="2800">
                <a:latin typeface="Traditional Arabic" pitchFamily="2" charset="-78"/>
                <a:cs typeface="Traditional Arabic" pitchFamily="2" charset="-78"/>
              </a:rPr>
              <a:t>رقم المنتج ® اسم المنتج، سعر المنتج.</a:t>
            </a:r>
            <a:endParaRPr lang="en-US" sz="2800">
              <a:latin typeface="Traditional Arabic" pitchFamily="2" charset="-78"/>
              <a:cs typeface="Traditional Arabic" pitchFamily="2" charset="-78"/>
            </a:endParaRPr>
          </a:p>
          <a:p>
            <a:pPr algn="just" rtl="1">
              <a:buFont typeface="Calibri" pitchFamily="34" charset="0"/>
              <a:buAutoNum type="arabicPeriod"/>
            </a:pPr>
            <a:r>
              <a:rPr lang="ar-SA" sz="2800">
                <a:latin typeface="Traditional Arabic" pitchFamily="2" charset="-78"/>
                <a:cs typeface="Traditional Arabic" pitchFamily="2" charset="-78"/>
              </a:rPr>
              <a:t>رقم الطلبية، رقم المنتج  ® الكمية المباعة</a:t>
            </a:r>
          </a:p>
          <a:p>
            <a:pPr algn="just" rtl="1"/>
            <a:r>
              <a:rPr lang="ar-SA" sz="2800">
                <a:latin typeface="Traditional Arabic" pitchFamily="2" charset="-78"/>
                <a:cs typeface="Traditional Arabic" pitchFamily="2" charset="-78"/>
              </a:rPr>
              <a:t>نستخدم هذه المجموعات لتحديد المفتاح أو (المفاتيح) المرشحة لجدول الفاتورة، يجب تحديد الخاصية (أو مجموعة الخصائص) التي تحدد بشكل فريد كل سجل في هذا الجدول.</a:t>
            </a:r>
          </a:p>
          <a:p>
            <a:pPr algn="just" rtl="1"/>
            <a:r>
              <a:rPr lang="ar-SA" sz="2800">
                <a:latin typeface="Traditional Arabic" pitchFamily="2" charset="-78"/>
                <a:cs typeface="Traditional Arabic" pitchFamily="2" charset="-78"/>
              </a:rPr>
              <a:t>إذا كان للجدول أكثر من مفتاح مرشح، نختار أحد المفاتيح المرشحة لكي يكون كمفتاح رئيسي للجدول.</a:t>
            </a:r>
          </a:p>
          <a:p>
            <a:pPr algn="just" rtl="1"/>
            <a:r>
              <a:rPr lang="ar-SA" sz="2800">
                <a:latin typeface="Traditional Arabic" pitchFamily="2" charset="-78"/>
                <a:cs typeface="Traditional Arabic" pitchFamily="2" charset="-78"/>
              </a:rPr>
              <a:t>نحدد المفتاح المرشح الذي يحدد بشكل فريد كل سجل في هذه الجدول وهو (رقم الطلبية، رقم المنتج)</a:t>
            </a:r>
          </a:p>
        </p:txBody>
      </p:sp>
      <p:pic>
        <p:nvPicPr>
          <p:cNvPr id="57348" name="~PP23443.WAV">
            <a:hlinkClick r:id="" action="ppaction://media"/>
          </p:cNvPr>
          <p:cNvPicPr>
            <a:picLocks noRot="1" noChangeAspect="1" noChangeArrowheads="1"/>
          </p:cNvPicPr>
          <p:nvPr>
            <a:wavAudioFile r:embed="rId1" name="~PP299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21502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73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734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txBox="1">
            <a:spLocks noChangeArrowheads="1"/>
          </p:cNvSpPr>
          <p:nvPr/>
        </p:nvSpPr>
        <p:spPr bwMode="auto">
          <a:xfrm>
            <a:off x="415925" y="260350"/>
            <a:ext cx="91535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تحديد المفتاح الرئيسي </a:t>
            </a:r>
            <a:r>
              <a:rPr lang="en-US" sz="3200" b="1">
                <a:solidFill>
                  <a:srgbClr val="0000CC"/>
                </a:solidFill>
                <a:latin typeface="Traditional Arabic" pitchFamily="2" charset="-78"/>
                <a:cs typeface="Traditional Arabic" pitchFamily="2" charset="-78"/>
              </a:rPr>
              <a:t>PK </a:t>
            </a:r>
            <a:r>
              <a:rPr lang="ar-SA" sz="3200" b="1">
                <a:solidFill>
                  <a:srgbClr val="0000CC"/>
                </a:solidFill>
                <a:latin typeface="Traditional Arabic" pitchFamily="2" charset="-78"/>
                <a:cs typeface="Traditional Arabic" pitchFamily="2" charset="-78"/>
              </a:rPr>
              <a:t> للجدول باستخدام الإعتمادية الوظيفية</a:t>
            </a:r>
            <a:endParaRPr lang="en-US" sz="3200" b="1">
              <a:solidFill>
                <a:srgbClr val="0000CC"/>
              </a:solidFill>
              <a:latin typeface="Traditional Arabic" pitchFamily="2" charset="-78"/>
              <a:cs typeface="Traditional Arabic" pitchFamily="2" charset="-78"/>
            </a:endParaRPr>
          </a:p>
        </p:txBody>
      </p:sp>
      <p:sp>
        <p:nvSpPr>
          <p:cNvPr id="59394" name="Rectangle 1"/>
          <p:cNvSpPr>
            <a:spLocks noChangeArrowheads="1"/>
          </p:cNvSpPr>
          <p:nvPr/>
        </p:nvSpPr>
        <p:spPr bwMode="auto">
          <a:xfrm>
            <a:off x="641350" y="836613"/>
            <a:ext cx="884872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800" b="1">
              <a:latin typeface="Traditional Arabic" pitchFamily="2" charset="-78"/>
              <a:cs typeface="Traditional Arabic" pitchFamily="2" charset="-78"/>
            </a:endParaRPr>
          </a:p>
          <a:p>
            <a:pPr algn="just" rtl="1"/>
            <a:r>
              <a:rPr lang="ar-SA" sz="2800">
                <a:latin typeface="Traditional Arabic" pitchFamily="2" charset="-78"/>
                <a:cs typeface="Traditional Arabic" pitchFamily="2" charset="-78"/>
              </a:rPr>
              <a:t>في المثال 2، حددنا مجموعة من الإعتمادية الوظيفية لجدول العينة. نستخدم هذه الإعتمادية بالنظر في المحدد لتحديد المفتاح (أو المفاتيح) المرشح للجدول. يجب أن يكون المحدد مناسب ليحدد الخصائص الأخرى في الجدول. المحددات التي تم الحصول عليها من جدول العينة هي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C</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C</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a:t>
            </a:r>
            <a:r>
              <a:rPr lang="en-US" sz="2800">
                <a:latin typeface="Traditional Arabic" pitchFamily="2" charset="-78"/>
                <a:cs typeface="Traditional Arabic" pitchFamily="2" charset="-78"/>
              </a:rPr>
              <a:t>C </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a:t>
            </a:r>
            <a:r>
              <a:rPr lang="en-US" sz="2800">
                <a:latin typeface="Traditional Arabic" pitchFamily="2" charset="-78"/>
                <a:cs typeface="Traditional Arabic" pitchFamily="2" charset="-78"/>
              </a:rPr>
              <a:t>B </a:t>
            </a:r>
            <a:r>
              <a:rPr lang="ar-SA" sz="2800">
                <a:latin typeface="Traditional Arabic" pitchFamily="2" charset="-78"/>
                <a:cs typeface="Traditional Arabic" pitchFamily="2" charset="-78"/>
              </a:rPr>
              <a:t>). ومع ذلك، فإن المحددات الوحيدة التي تحدد جميع الخصائص الأخرى في جدول العينة (</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C</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a:t>
            </a:r>
            <a:r>
              <a:rPr lang="en-US" sz="2800">
                <a:latin typeface="Traditional Arabic" pitchFamily="2" charset="-78"/>
                <a:cs typeface="Traditional Arabic" pitchFamily="2" charset="-78"/>
              </a:rPr>
              <a:t>C</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A</a:t>
            </a:r>
            <a:r>
              <a:rPr lang="ar-SA" sz="2800">
                <a:latin typeface="Traditional Arabic" pitchFamily="2" charset="-78"/>
                <a:cs typeface="Traditional Arabic" pitchFamily="2" charset="-78"/>
              </a:rPr>
              <a:t>، </a:t>
            </a:r>
            <a:r>
              <a:rPr lang="en-US" sz="2800">
                <a:latin typeface="Traditional Arabic" pitchFamily="2" charset="-78"/>
                <a:cs typeface="Traditional Arabic" pitchFamily="2" charset="-78"/>
              </a:rPr>
              <a:t>B</a:t>
            </a:r>
            <a:r>
              <a:rPr lang="ar-SA" sz="2800">
                <a:latin typeface="Traditional Arabic" pitchFamily="2" charset="-78"/>
                <a:cs typeface="Traditional Arabic" pitchFamily="2" charset="-78"/>
              </a:rPr>
              <a:t>). وبالتالي فإن الخاصية الاساسية للمفتاح المرشح تتمثل في خصائص المحدد سواء كانت خاصية فردية أو خصائص مع بعض، والتي يجب أن تستطيع تحديد جميع الخصائص الأخرى في الجدول وظيفيًا. </a:t>
            </a:r>
          </a:p>
        </p:txBody>
      </p:sp>
      <p:pic>
        <p:nvPicPr>
          <p:cNvPr id="59396" name="~PP33443.WAV">
            <a:hlinkClick r:id="" action="ppaction://media"/>
          </p:cNvPr>
          <p:cNvPicPr>
            <a:picLocks noRot="1" noChangeAspect="1" noChangeArrowheads="1"/>
          </p:cNvPicPr>
          <p:nvPr>
            <a:wavAudioFile r:embed="rId1" name="~PP3224.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6391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93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939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ChangeArrowheads="1"/>
          </p:cNvSpPr>
          <p:nvPr/>
        </p:nvSpPr>
        <p:spPr bwMode="auto">
          <a:xfrm>
            <a:off x="685800" y="990600"/>
            <a:ext cx="8915400" cy="520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2" charset="-78"/>
                <a:cs typeface="Traditional Arabic" pitchFamily="2" charset="-78"/>
              </a:rPr>
              <a:t>تم تقديم طريقة التطبيع </a:t>
            </a:r>
            <a:r>
              <a:rPr lang="en-GB" sz="2800">
                <a:latin typeface="Traditional Arabic" pitchFamily="2" charset="-78"/>
                <a:cs typeface="Traditional Arabic" pitchFamily="2" charset="-78"/>
              </a:rPr>
              <a:t>Normalization</a:t>
            </a:r>
            <a:r>
              <a:rPr lang="ar-SA" sz="2800">
                <a:latin typeface="Traditional Arabic" pitchFamily="2" charset="-78"/>
                <a:cs typeface="Traditional Arabic" pitchFamily="2" charset="-78"/>
              </a:rPr>
              <a:t> ومدى أهميتها في التقليل من تكرار البيانات وأخطاء التحديث</a:t>
            </a:r>
            <a:r>
              <a:rPr lang="en-GB" sz="2800">
                <a:latin typeface="Traditional Arabic" pitchFamily="2" charset="-78"/>
                <a:cs typeface="Traditional Arabic" pitchFamily="2" charset="-78"/>
              </a:rPr>
              <a:t>Data Redundancy and Update Anomalies </a:t>
            </a:r>
            <a:r>
              <a:rPr lang="ar-SA" sz="2800">
                <a:latin typeface="Traditional Arabic" pitchFamily="2" charset="-78"/>
                <a:cs typeface="Traditional Arabic" pitchFamily="2" charset="-78"/>
              </a:rPr>
              <a:t> التي تحدث أثناء عملية (إدراج، تحديث، أو حذف) البيانات، كما تم تقديم كيفية استخدام صيغ التطبيع في انشاء جداول متناسقة وخالية من التكرار وتم الإشارة إلى امكانية استخدامه في التحقق من صحة الجداول، وتم التطرق إلى مفهوم الإعتمادية الوظيفية</a:t>
            </a:r>
            <a:r>
              <a:rPr lang="en-GB" sz="2800">
                <a:latin typeface="Traditional Arabic" pitchFamily="2" charset="-78"/>
                <a:cs typeface="Traditional Arabic" pitchFamily="2" charset="-78"/>
              </a:rPr>
              <a:t>Functional Dependency </a:t>
            </a:r>
            <a:r>
              <a:rPr lang="ar-SA" sz="2800">
                <a:latin typeface="Traditional Arabic" pitchFamily="2" charset="-78"/>
                <a:cs typeface="Traditional Arabic" pitchFamily="2" charset="-78"/>
              </a:rPr>
              <a:t> بين الخصائص بأنواعها الثلاثة الكلية </a:t>
            </a:r>
            <a:r>
              <a:rPr lang="en-US" sz="2800">
                <a:latin typeface="Traditional Arabic" pitchFamily="2" charset="-78"/>
                <a:cs typeface="Traditional Arabic" pitchFamily="2" charset="-78"/>
              </a:rPr>
              <a:t>Full</a:t>
            </a:r>
            <a:r>
              <a:rPr lang="ar-SA" sz="2800">
                <a:latin typeface="Traditional Arabic" pitchFamily="2" charset="-78"/>
                <a:cs typeface="Traditional Arabic" pitchFamily="2" charset="-78"/>
              </a:rPr>
              <a:t> والجزئية </a:t>
            </a:r>
            <a:r>
              <a:rPr lang="en-US" sz="2800">
                <a:latin typeface="Traditional Arabic" pitchFamily="2" charset="-78"/>
                <a:cs typeface="Traditional Arabic" pitchFamily="2" charset="-78"/>
              </a:rPr>
              <a:t>Partial</a:t>
            </a:r>
            <a:r>
              <a:rPr lang="ar-SA" sz="2800">
                <a:latin typeface="Traditional Arabic" pitchFamily="2" charset="-78"/>
                <a:cs typeface="Traditional Arabic" pitchFamily="2" charset="-78"/>
              </a:rPr>
              <a:t> والمتعدية </a:t>
            </a:r>
            <a:r>
              <a:rPr lang="en-US" sz="2800">
                <a:latin typeface="Traditional Arabic" pitchFamily="2" charset="-78"/>
                <a:cs typeface="Traditional Arabic" pitchFamily="2" charset="-78"/>
              </a:rPr>
              <a:t>Transitive </a:t>
            </a:r>
            <a:r>
              <a:rPr lang="ar-SA" sz="2800">
                <a:latin typeface="Traditional Arabic" pitchFamily="2" charset="-78"/>
                <a:cs typeface="Traditional Arabic" pitchFamily="2" charset="-78"/>
              </a:rPr>
              <a:t>واستخدامها في تحديد الخصائص ذات العلاقة ببعض وتحديد المفاتيح المرشحة </a:t>
            </a:r>
            <a:r>
              <a:rPr lang="en-US" sz="2800">
                <a:latin typeface="Traditional Arabic" pitchFamily="2" charset="-78"/>
                <a:cs typeface="Traditional Arabic" pitchFamily="2" charset="-78"/>
              </a:rPr>
              <a:t>Candidate Keys </a:t>
            </a:r>
            <a:r>
              <a:rPr lang="ar-SA" sz="2800">
                <a:latin typeface="Traditional Arabic" pitchFamily="2" charset="-78"/>
                <a:cs typeface="Traditional Arabic" pitchFamily="2" charset="-78"/>
              </a:rPr>
              <a:t> التي تستخدم في اختيار المفتاح الرئيسي </a:t>
            </a:r>
            <a:r>
              <a:rPr lang="en-US" sz="2800">
                <a:latin typeface="Traditional Arabic" pitchFamily="2" charset="-78"/>
                <a:cs typeface="Traditional Arabic" pitchFamily="2" charset="-78"/>
              </a:rPr>
              <a:t>Primary Key</a:t>
            </a:r>
            <a:r>
              <a:rPr lang="ar-SA" sz="2800">
                <a:latin typeface="Traditional Arabic" pitchFamily="2" charset="-78"/>
                <a:cs typeface="Traditional Arabic" pitchFamily="2" charset="-78"/>
              </a:rPr>
              <a:t> للجدول.</a:t>
            </a:r>
            <a:endParaRPr lang="en-US" sz="2800">
              <a:latin typeface="Traditional Arabic" pitchFamily="2" charset="-78"/>
              <a:cs typeface="Traditional Arabic" pitchFamily="2" charset="-78"/>
            </a:endParaRPr>
          </a:p>
        </p:txBody>
      </p:sp>
      <p:sp>
        <p:nvSpPr>
          <p:cNvPr id="61442" name="Rectangle 3"/>
          <p:cNvSpPr>
            <a:spLocks noChangeArrowheads="1"/>
          </p:cNvSpPr>
          <p:nvPr/>
        </p:nvSpPr>
        <p:spPr bwMode="auto">
          <a:xfrm>
            <a:off x="76200" y="390525"/>
            <a:ext cx="9677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rtl="1"/>
            <a:r>
              <a:rPr lang="ar-SA" sz="3600" b="1">
                <a:solidFill>
                  <a:srgbClr val="0000FF"/>
                </a:solidFill>
                <a:latin typeface="Traditional Arabic" pitchFamily="2" charset="-78"/>
                <a:cs typeface="Traditional Arabic" pitchFamily="2" charset="-78"/>
              </a:rPr>
              <a:t>ملخص </a:t>
            </a:r>
            <a:r>
              <a:rPr lang="en-GB" sz="3600" b="1">
                <a:solidFill>
                  <a:srgbClr val="0000FF"/>
                </a:solidFill>
                <a:latin typeface="Traditional Arabic" pitchFamily="2" charset="-78"/>
                <a:cs typeface="Traditional Arabic" pitchFamily="2" charset="-78"/>
              </a:rPr>
              <a:t>Summary</a:t>
            </a:r>
            <a:endParaRPr lang="en-US" sz="3600" b="1">
              <a:solidFill>
                <a:srgbClr val="0000FF"/>
              </a:solidFill>
              <a:latin typeface="Traditional Arabic" pitchFamily="2" charset="-78"/>
              <a:cs typeface="Traditional Arabic" pitchFamily="2" charset="-78"/>
            </a:endParaRPr>
          </a:p>
        </p:txBody>
      </p:sp>
      <p:pic>
        <p:nvPicPr>
          <p:cNvPr id="61444" name="~PP23443.WAV">
            <a:hlinkClick r:id="" action="ppaction://media"/>
          </p:cNvPr>
          <p:cNvPicPr>
            <a:picLocks noRot="1" noChangeAspect="1" noChangeArrowheads="1"/>
          </p:cNvPicPr>
          <p:nvPr>
            <a:wavAudioFile r:embed="rId1" name="~PP294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14261">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14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144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التطبيع </a:t>
            </a:r>
            <a:r>
              <a:rPr lang="en-GB" sz="3200" b="1">
                <a:solidFill>
                  <a:srgbClr val="0000CC"/>
                </a:solidFill>
                <a:latin typeface="Traditional Arabic" pitchFamily="2" charset="-78"/>
                <a:cs typeface="Traditional Arabic" pitchFamily="2" charset="-78"/>
              </a:rPr>
              <a:t>Normalization </a:t>
            </a:r>
            <a:endParaRPr lang="en-US" sz="3200" b="1">
              <a:solidFill>
                <a:srgbClr val="0000CC"/>
              </a:solidFill>
              <a:latin typeface="Traditional Arabic" pitchFamily="2" charset="-78"/>
              <a:cs typeface="Traditional Arabic" pitchFamily="2" charset="-78"/>
            </a:endParaRPr>
          </a:p>
        </p:txBody>
      </p:sp>
      <p:sp>
        <p:nvSpPr>
          <p:cNvPr id="819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pPr>
            <a:r>
              <a:rPr lang="ar-SA" sz="2800">
                <a:latin typeface="Traditional Arabic" pitchFamily="2" charset="-78"/>
                <a:cs typeface="Traditional Arabic" pitchFamily="2" charset="-78"/>
              </a:rPr>
              <a:t>التطبيع </a:t>
            </a:r>
            <a:r>
              <a:rPr lang="en-GB" sz="2800">
                <a:latin typeface="Traditional Arabic" pitchFamily="2" charset="-78"/>
                <a:cs typeface="Traditional Arabic" pitchFamily="2" charset="-78"/>
              </a:rPr>
              <a:t>Normalization </a:t>
            </a:r>
            <a:r>
              <a:rPr lang="ar-SA" sz="2800">
                <a:latin typeface="Traditional Arabic" pitchFamily="2" charset="-78"/>
                <a:cs typeface="Traditional Arabic" pitchFamily="2" charset="-78"/>
              </a:rPr>
              <a:t> هي طريقة تصميم قاعدة بيانات اقترحت من قبل إدوارد كود عالم الرياضيات 1972، تقوم بتحديد العلاقات بين الخصائص باستخدام الإعتمادية الوظيفية </a:t>
            </a:r>
            <a:r>
              <a:rPr lang="en-GB" sz="2800">
                <a:latin typeface="Traditional Arabic" pitchFamily="2" charset="-78"/>
                <a:cs typeface="Traditional Arabic" pitchFamily="2" charset="-78"/>
              </a:rPr>
              <a:t>Functional Dependencies</a:t>
            </a:r>
            <a:r>
              <a:rPr lang="ar-SA" sz="2800">
                <a:latin typeface="Traditional Arabic" pitchFamily="2" charset="-78"/>
                <a:cs typeface="Traditional Arabic" pitchFamily="2" charset="-78"/>
              </a:rPr>
              <a:t>. تبدأ باستخدام سلسلة من الاختبارات على البيانات (تسمى صيغ التطبيع </a:t>
            </a:r>
            <a:r>
              <a:rPr lang="en-GB" sz="2800">
                <a:latin typeface="Traditional Arabic" pitchFamily="2" charset="-78"/>
                <a:cs typeface="Traditional Arabic" pitchFamily="2" charset="-78"/>
              </a:rPr>
              <a:t>Normal Forms</a:t>
            </a:r>
            <a:r>
              <a:rPr lang="ar-SA" sz="2800">
                <a:latin typeface="Traditional Arabic" pitchFamily="2" charset="-78"/>
                <a:cs typeface="Traditional Arabic" pitchFamily="2" charset="-78"/>
              </a:rPr>
              <a:t>) للمساعدة في تحديد أي الخصائص تكون معا في جداول منفصلة مع بعض والتي تحقق متطلبات بالمؤسسة</a:t>
            </a:r>
          </a:p>
        </p:txBody>
      </p:sp>
      <p:pic>
        <p:nvPicPr>
          <p:cNvPr id="8197" name="~PP43162.WAV">
            <a:hlinkClick r:id="" action="ppaction://media"/>
          </p:cNvPr>
          <p:cNvPicPr>
            <a:picLocks noRot="1" noChangeAspect="1" noChangeArrowheads="1"/>
          </p:cNvPicPr>
          <p:nvPr>
            <a:wavAudioFile r:embed="rId1" name="~PP405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9215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1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19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عنصر نائب للمحتوى 2"/>
          <p:cNvSpPr>
            <a:spLocks noGrp="1"/>
          </p:cNvSpPr>
          <p:nvPr>
            <p:ph idx="1"/>
          </p:nvPr>
        </p:nvSpPr>
        <p:spPr>
          <a:xfrm>
            <a:off x="2865438" y="2997200"/>
            <a:ext cx="5472112" cy="792163"/>
          </a:xfrm>
          <a:extLst/>
        </p:spPr>
        <p:txBody>
          <a:bodyPr rtlCol="0">
            <a:normAutofit fontScale="92500" lnSpcReduction="20000"/>
          </a:bodyPr>
          <a:lstStyle/>
          <a:p>
            <a:pPr fontAlgn="auto">
              <a:spcAft>
                <a:spcPts val="0"/>
              </a:spcAft>
              <a:buFontTx/>
              <a:buNone/>
              <a:defRPr/>
            </a:pPr>
            <a:r>
              <a:rPr lang="ar-SA" sz="6000" b="1" dirty="0" smtClean="0"/>
              <a:t>نهاية المحاضرة</a:t>
            </a:r>
            <a:endParaRPr lang="en-GB" sz="6000" b="1" dirty="0" smtClean="0"/>
          </a:p>
          <a:p>
            <a:pPr fontAlgn="auto">
              <a:spcAft>
                <a:spcPts val="0"/>
              </a:spcAft>
              <a:buFontTx/>
              <a:buNone/>
              <a:defRPr/>
            </a:pPr>
            <a:endParaRPr lang="en-GB" sz="6000" b="1" dirty="0" smtClean="0"/>
          </a:p>
          <a:p>
            <a:pPr fontAlgn="auto">
              <a:spcAft>
                <a:spcPts val="0"/>
              </a:spcAft>
              <a:buFontTx/>
              <a:buNone/>
              <a:defRPr/>
            </a:pPr>
            <a:endParaRPr lang="ar-SA" sz="6000" dirty="0" smtClean="0"/>
          </a:p>
        </p:txBody>
      </p:sp>
      <p:sp>
        <p:nvSpPr>
          <p:cNvPr id="63490" name="مستطيل 3"/>
          <p:cNvSpPr>
            <a:spLocks noChangeArrowheads="1"/>
          </p:cNvSpPr>
          <p:nvPr/>
        </p:nvSpPr>
        <p:spPr bwMode="auto">
          <a:xfrm>
            <a:off x="2216150" y="3802063"/>
            <a:ext cx="4705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rtl="1"/>
            <a:r>
              <a:rPr lang="en-US" altLang="ar-SA" sz="4400" b="1">
                <a:solidFill>
                  <a:srgbClr val="0033CC"/>
                </a:solidFill>
                <a:latin typeface="Century Schoolbook" pitchFamily="18" charset="0"/>
                <a:cs typeface="Aharoni" pitchFamily="2" charset="-79"/>
              </a:rPr>
              <a:t>Any</a:t>
            </a:r>
            <a:r>
              <a:rPr lang="en-US" altLang="ar-SA" sz="4400" b="1">
                <a:latin typeface="Century Schoolbook" pitchFamily="18" charset="0"/>
                <a:cs typeface="Aharoni" pitchFamily="2" charset="-79"/>
              </a:rPr>
              <a:t> </a:t>
            </a:r>
            <a:r>
              <a:rPr lang="en-US" altLang="ar-SA" sz="4400" b="1">
                <a:solidFill>
                  <a:srgbClr val="0033CC"/>
                </a:solidFill>
                <a:latin typeface="Century Schoolbook" pitchFamily="18" charset="0"/>
                <a:cs typeface="Aharoni" pitchFamily="2" charset="-79"/>
              </a:rPr>
              <a:t>Questions</a:t>
            </a:r>
            <a:endParaRPr lang="ar-SA" sz="4400">
              <a:solidFill>
                <a:srgbClr val="0033CC"/>
              </a:solidFill>
              <a:latin typeface="Calibri" pitchFamily="34" charset="0"/>
            </a:endParaRPr>
          </a:p>
        </p:txBody>
      </p:sp>
      <p:pic>
        <p:nvPicPr>
          <p:cNvPr id="6349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485775"/>
            <a:ext cx="26765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P33458.WAV">
            <a:hlinkClick r:id="" action="ppaction://media"/>
          </p:cNvPr>
          <p:cNvPicPr>
            <a:picLocks noRot="1" noChangeAspect="1" noChangeArrowheads="1"/>
          </p:cNvPicPr>
          <p:nvPr>
            <a:wavAudioFile r:embed="rId1" name="~PP382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49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34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349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التطبيع </a:t>
            </a:r>
            <a:r>
              <a:rPr lang="en-GB" sz="3200" b="1">
                <a:solidFill>
                  <a:srgbClr val="0000CC"/>
                </a:solidFill>
                <a:latin typeface="Traditional Arabic" pitchFamily="2" charset="-78"/>
                <a:cs typeface="Traditional Arabic" pitchFamily="2" charset="-78"/>
              </a:rPr>
              <a:t>Normalization </a:t>
            </a:r>
            <a:endParaRPr lang="en-US" sz="3200" b="1">
              <a:solidFill>
                <a:srgbClr val="0000CC"/>
              </a:solidFill>
              <a:latin typeface="Traditional Arabic" pitchFamily="2" charset="-78"/>
              <a:cs typeface="Traditional Arabic" pitchFamily="2" charset="-78"/>
            </a:endParaRPr>
          </a:p>
        </p:txBody>
      </p:sp>
      <p:pic>
        <p:nvPicPr>
          <p:cNvPr id="1024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1196975"/>
            <a:ext cx="6950075"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P13162.WAV">
            <a:hlinkClick r:id="" action="ppaction://media"/>
          </p:cNvPr>
          <p:cNvPicPr>
            <a:picLocks noRot="1" noChangeAspect="1" noChangeArrowheads="1"/>
          </p:cNvPicPr>
          <p:nvPr>
            <a:wavAudioFile r:embed="rId1" name="~PP165.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6801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2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24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 التطبيع </a:t>
            </a:r>
            <a:r>
              <a:rPr lang="en-GB" sz="3200" b="1">
                <a:solidFill>
                  <a:srgbClr val="0000CC"/>
                </a:solidFill>
                <a:latin typeface="Traditional Arabic" pitchFamily="2" charset="-78"/>
                <a:cs typeface="Traditional Arabic" pitchFamily="2" charset="-78"/>
              </a:rPr>
              <a:t>Normalization</a:t>
            </a:r>
            <a:r>
              <a:rPr lang="en-US" sz="3200" b="1">
                <a:solidFill>
                  <a:srgbClr val="0000CC"/>
                </a:solidFill>
                <a:latin typeface="Traditional Arabic" pitchFamily="2" charset="-78"/>
                <a:cs typeface="Traditional Arabic" pitchFamily="2" charset="-78"/>
              </a:rPr>
              <a:t> Forms</a:t>
            </a:r>
          </a:p>
        </p:txBody>
      </p:sp>
      <p:sp>
        <p:nvSpPr>
          <p:cNvPr id="12290" name="Rectangle 1"/>
          <p:cNvSpPr>
            <a:spLocks noChangeArrowheads="1"/>
          </p:cNvSpPr>
          <p:nvPr/>
        </p:nvSpPr>
        <p:spPr bwMode="auto">
          <a:xfrm>
            <a:off x="641350" y="787400"/>
            <a:ext cx="8848725"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400">
                <a:latin typeface="Traditional Arabic" pitchFamily="2" charset="-78"/>
                <a:cs typeface="Traditional Arabic" pitchFamily="2" charset="-78"/>
              </a:rPr>
              <a:t>هي تقنية لتصميم جداول مختلفة ذات خصائص مترابطة مع بعض بحسب القيود والمتطلبات الخاصة بالمؤسسة وتعتمد على خبرة محلل ومصمم قاعدة البيانات. يستخدم التطبيع في عملية تحليل البيانات في شكل (نماذج، تقارير، كشوفات، فواتير أو نص ... إلخ) لاستخراج الخصائص بناء على الإعتمادية الوظيفية والمفتاح الرئيسي، وينتج من هذا جداول جديدة تشتمل على الخصائص الضرورية التي تخص متطلب معين بحسب متطلبات المؤسسة، وتكون الخصائص ذات علاقة ببعض في نفس الجدول الناتج، مع تقليل تكرار الخصائص في الجداول عدا خصائص الربط أي الخصائص التي تربط الجداول مع بعضها (المفاتيح الاجنبية) والتي تعتبر ضرورية لربط الجداول ذات الصلة مع بعضها.</a:t>
            </a:r>
            <a:endParaRPr lang="en-US" sz="2400">
              <a:latin typeface="Traditional Arabic" pitchFamily="2" charset="-78"/>
              <a:cs typeface="Traditional Arabic" pitchFamily="2" charset="-78"/>
            </a:endParaRPr>
          </a:p>
          <a:p>
            <a:pPr algn="just" rtl="1">
              <a:lnSpc>
                <a:spcPct val="150000"/>
              </a:lnSpc>
            </a:pPr>
            <a:r>
              <a:rPr lang="ar-SA" sz="2400">
                <a:latin typeface="Traditional Arabic" pitchFamily="2" charset="-78"/>
                <a:cs typeface="Traditional Arabic" pitchFamily="2" charset="-78"/>
              </a:rPr>
              <a:t>هذه الجداول الناتجة يكون سهل الوصول لبياناتها وتنعدم فيها أخطاء (الإدخال، التعديل، والحذف) ويقل فيها تكرار البيانات وبالتالي يقلل من استهلاك مساحة التخزين.</a:t>
            </a:r>
            <a:endParaRPr lang="en-US" sz="2400">
              <a:latin typeface="Traditional Arabic" pitchFamily="2" charset="-78"/>
              <a:cs typeface="Traditional Arabic" pitchFamily="2" charset="-78"/>
            </a:endParaRPr>
          </a:p>
        </p:txBody>
      </p:sp>
      <p:pic>
        <p:nvPicPr>
          <p:cNvPr id="12292" name="~PP13177.WAV">
            <a:hlinkClick r:id="" action="ppaction://media"/>
          </p:cNvPr>
          <p:cNvPicPr>
            <a:picLocks noRot="1" noChangeAspect="1" noChangeArrowheads="1"/>
          </p:cNvPicPr>
          <p:nvPr>
            <a:wavAudioFile r:embed="rId1" name="~PP1336.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35738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22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29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قواعد التطبيع </a:t>
            </a:r>
            <a:r>
              <a:rPr lang="en-GB" sz="3200" b="1">
                <a:solidFill>
                  <a:srgbClr val="0000CC"/>
                </a:solidFill>
                <a:latin typeface="Traditional Arabic" pitchFamily="2" charset="-78"/>
                <a:cs typeface="Traditional Arabic" pitchFamily="2" charset="-78"/>
              </a:rPr>
              <a:t>Roles Of Normalization</a:t>
            </a:r>
            <a:endParaRPr lang="en-US" sz="3200" b="1">
              <a:solidFill>
                <a:srgbClr val="0000CC"/>
              </a:solidFill>
              <a:latin typeface="Traditional Arabic" pitchFamily="2" charset="-78"/>
              <a:cs typeface="Traditional Arabic" pitchFamily="2" charset="-78"/>
            </a:endParaRPr>
          </a:p>
        </p:txBody>
      </p:sp>
      <p:sp>
        <p:nvSpPr>
          <p:cNvPr id="14338" name="Rectangle 1"/>
          <p:cNvSpPr>
            <a:spLocks noChangeArrowheads="1"/>
          </p:cNvSpPr>
          <p:nvPr/>
        </p:nvSpPr>
        <p:spPr bwMode="auto">
          <a:xfrm>
            <a:off x="641350" y="787400"/>
            <a:ext cx="8848725" cy="585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2" charset="-78"/>
                <a:cs typeface="Traditional Arabic" pitchFamily="2" charset="-78"/>
              </a:rPr>
              <a:t>مجموعة من القواعد التي إن تم اتباعها ينتج عنها استخدام أكثر كفاءة وسهولة لقواعد البيانات</a:t>
            </a:r>
            <a:r>
              <a:rPr lang="en-US" sz="2800">
                <a:latin typeface="Traditional Arabic" pitchFamily="2" charset="-78"/>
                <a:cs typeface="Traditional Arabic" pitchFamily="2" charset="-78"/>
              </a:rPr>
              <a:t>:</a:t>
            </a:r>
          </a:p>
          <a:p>
            <a:pPr algn="just" rtl="1">
              <a:lnSpc>
                <a:spcPct val="150000"/>
              </a:lnSpc>
            </a:pPr>
            <a:r>
              <a:rPr lang="ar-SA" sz="2800" b="1">
                <a:latin typeface="Traditional Arabic" pitchFamily="2" charset="-78"/>
                <a:cs typeface="Traditional Arabic" pitchFamily="2" charset="-78"/>
              </a:rPr>
              <a:t>القاعدة رقم 1: يجب أن يتوافق كل جدول مع كيان واحد</a:t>
            </a:r>
            <a:endParaRPr lang="en-US" sz="2800">
              <a:latin typeface="Traditional Arabic" pitchFamily="2" charset="-78"/>
              <a:cs typeface="Traditional Arabic" pitchFamily="2" charset="-78"/>
            </a:endParaRPr>
          </a:p>
          <a:p>
            <a:pPr algn="just" rtl="1">
              <a:lnSpc>
                <a:spcPct val="150000"/>
              </a:lnSpc>
            </a:pPr>
            <a:r>
              <a:rPr lang="ar-SA" sz="2800">
                <a:latin typeface="Traditional Arabic" pitchFamily="2" charset="-78"/>
                <a:cs typeface="Traditional Arabic" pitchFamily="2" charset="-78"/>
              </a:rPr>
              <a:t>هي أن يكون كل جدول متوافق مع كيان واحد، على سبيل المثال، لا يوجد جدول واحد به معلومات عن كل من الطلاب والمواد الدراسية معاً، لأن ذلك سيؤدي إلى مشاكل التحديث عند إضافة أو حذف بيانات، وإلى الزيادة في تكرار البيانات.</a:t>
            </a:r>
            <a:endParaRPr lang="en-US" sz="2800">
              <a:latin typeface="Traditional Arabic" pitchFamily="2" charset="-78"/>
              <a:cs typeface="Traditional Arabic" pitchFamily="2" charset="-78"/>
            </a:endParaRPr>
          </a:p>
          <a:p>
            <a:pPr algn="just" rtl="1">
              <a:lnSpc>
                <a:spcPct val="150000"/>
              </a:lnSpc>
            </a:pPr>
            <a:r>
              <a:rPr lang="ar-SA" sz="2800" b="1">
                <a:latin typeface="Traditional Arabic" pitchFamily="2" charset="-78"/>
                <a:cs typeface="Traditional Arabic" pitchFamily="2" charset="-78"/>
              </a:rPr>
              <a:t>القاعدة رقم 2: الصفوف في الجدول يجب أن تتوافق مع الأحداث الفردية للكيان</a:t>
            </a:r>
            <a:endParaRPr lang="en-US" sz="2800">
              <a:latin typeface="Traditional Arabic" pitchFamily="2" charset="-78"/>
              <a:cs typeface="Traditional Arabic" pitchFamily="2" charset="-78"/>
            </a:endParaRPr>
          </a:p>
          <a:p>
            <a:pPr algn="just" rtl="1">
              <a:lnSpc>
                <a:spcPct val="150000"/>
              </a:lnSpc>
            </a:pPr>
            <a:r>
              <a:rPr lang="ar-SA" sz="2800">
                <a:latin typeface="Traditional Arabic" pitchFamily="2" charset="-78"/>
                <a:cs typeface="Traditional Arabic" pitchFamily="2" charset="-78"/>
              </a:rPr>
              <a:t>هي يجب أن تتوافق بيانات كل سجل مع الكيان، على سبيل المثال، كل سجل في جدول المريض يجب أن يكون خاص بمريض واحد فقط، وكل سجل في جدول الأطباء يجب أن يتضمن بيانات طبيب واحد فقط.</a:t>
            </a:r>
            <a:endParaRPr lang="en-US" sz="2800">
              <a:latin typeface="Traditional Arabic" pitchFamily="2" charset="-78"/>
              <a:cs typeface="Traditional Arabic" pitchFamily="2" charset="-78"/>
            </a:endParaRPr>
          </a:p>
        </p:txBody>
      </p:sp>
      <p:pic>
        <p:nvPicPr>
          <p:cNvPr id="14340" name="~PP33177.WAV">
            <a:hlinkClick r:id="" action="ppaction://media"/>
          </p:cNvPr>
          <p:cNvPicPr>
            <a:picLocks noRot="1" noChangeAspect="1" noChangeArrowheads="1"/>
          </p:cNvPicPr>
          <p:nvPr>
            <a:wavAudioFile r:embed="rId1" name="~PP383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30543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43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434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قواعد التطبيع </a:t>
            </a:r>
            <a:r>
              <a:rPr lang="en-GB" sz="3200" b="1">
                <a:solidFill>
                  <a:srgbClr val="0000CC"/>
                </a:solidFill>
                <a:latin typeface="Traditional Arabic" pitchFamily="2" charset="-78"/>
                <a:cs typeface="Traditional Arabic" pitchFamily="2" charset="-78"/>
              </a:rPr>
              <a:t>Roles Of Normalization</a:t>
            </a:r>
            <a:endParaRPr lang="en-US" sz="3200" b="1">
              <a:solidFill>
                <a:srgbClr val="0000CC"/>
              </a:solidFill>
              <a:latin typeface="Traditional Arabic" pitchFamily="2" charset="-78"/>
              <a:cs typeface="Traditional Arabic" pitchFamily="2" charset="-78"/>
            </a:endParaRPr>
          </a:p>
        </p:txBody>
      </p:sp>
      <p:sp>
        <p:nvSpPr>
          <p:cNvPr id="16386" name="Rectangle 1"/>
          <p:cNvSpPr>
            <a:spLocks noChangeArrowheads="1"/>
          </p:cNvSpPr>
          <p:nvPr/>
        </p:nvSpPr>
        <p:spPr bwMode="auto">
          <a:xfrm>
            <a:off x="641350" y="836613"/>
            <a:ext cx="8848725" cy="544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600" b="1">
                <a:latin typeface="Traditional Arabic" pitchFamily="2" charset="-78"/>
                <a:cs typeface="Traditional Arabic" pitchFamily="2" charset="-78"/>
              </a:rPr>
              <a:t>القاعدة رقم 3: يجب أن يحدد المفتاح الرئيسي السجلات للكيان</a:t>
            </a:r>
            <a:endParaRPr lang="en-US" sz="2600">
              <a:latin typeface="Traditional Arabic" pitchFamily="2" charset="-78"/>
              <a:cs typeface="Traditional Arabic" pitchFamily="2" charset="-78"/>
            </a:endParaRPr>
          </a:p>
          <a:p>
            <a:pPr algn="just" rtl="1">
              <a:lnSpc>
                <a:spcPct val="150000"/>
              </a:lnSpc>
            </a:pPr>
            <a:r>
              <a:rPr lang="ar-SA" sz="2600">
                <a:latin typeface="Traditional Arabic" pitchFamily="2" charset="-78"/>
                <a:cs typeface="Traditional Arabic" pitchFamily="2" charset="-78"/>
              </a:rPr>
              <a:t>يجب أن يحدد المفتاح الرئيسي سجلات الكيان بشكل فريد، ويجب ألا تتكرر قيمة المفتاح الرئيسي في صفين او أكثر بنفس الجدول، على سبيل المثال، الاسم الأول والاسم الأخير غالباً غير كافيين ليكونا مفتاح رئيسي ليتم تحديد المريض بشكل فريد، لأن الكثير من المرضى لهم نفس الأسماء، على سبيل المثال الرقم الوطني أو رقم الضمان الاجتماعي يحدد المريض بشكل فريد. </a:t>
            </a:r>
            <a:endParaRPr lang="en-US" sz="2600">
              <a:latin typeface="Traditional Arabic" pitchFamily="2" charset="-78"/>
              <a:cs typeface="Traditional Arabic" pitchFamily="2" charset="-78"/>
            </a:endParaRPr>
          </a:p>
          <a:p>
            <a:pPr algn="just" rtl="1">
              <a:lnSpc>
                <a:spcPct val="150000"/>
              </a:lnSpc>
            </a:pPr>
            <a:r>
              <a:rPr lang="ar-SA" sz="2600" b="1">
                <a:latin typeface="Traditional Arabic" pitchFamily="2" charset="-78"/>
                <a:cs typeface="Traditional Arabic" pitchFamily="2" charset="-78"/>
              </a:rPr>
              <a:t>القاعدة رقم 4: يجب أن تقدم كل حقيقة مرة واحدة فقط في قاعدة البيانات</a:t>
            </a:r>
            <a:endParaRPr lang="en-US" sz="2600">
              <a:latin typeface="Traditional Arabic" pitchFamily="2" charset="-78"/>
              <a:cs typeface="Traditional Arabic" pitchFamily="2" charset="-78"/>
            </a:endParaRPr>
          </a:p>
          <a:p>
            <a:pPr algn="just" rtl="1">
              <a:lnSpc>
                <a:spcPct val="150000"/>
              </a:lnSpc>
            </a:pPr>
            <a:r>
              <a:rPr lang="ar-SA" sz="2600">
                <a:latin typeface="Traditional Arabic" pitchFamily="2" charset="-78"/>
                <a:cs typeface="Traditional Arabic" pitchFamily="2" charset="-78"/>
              </a:rPr>
              <a:t>هي التأكد من عدم تقديم أي حقيقة أكثر من مرة في قاعدة البيانات، على سبيل المثال، ليس من الضروري أن يتم وضع خاصية اسم المادة الدراسية للطالب في جدول النتائج في حين أن اسم المادة الدراسية موجود في جدول المادة الدراسية.</a:t>
            </a:r>
            <a:endParaRPr lang="en-US" sz="2600">
              <a:latin typeface="Traditional Arabic" pitchFamily="2" charset="-78"/>
              <a:cs typeface="Traditional Arabic" pitchFamily="2" charset="-78"/>
            </a:endParaRPr>
          </a:p>
        </p:txBody>
      </p:sp>
      <p:pic>
        <p:nvPicPr>
          <p:cNvPr id="16388" name="~PP33177.WAV">
            <a:hlinkClick r:id="" action="ppaction://media"/>
          </p:cNvPr>
          <p:cNvPicPr>
            <a:picLocks noRot="1" noChangeAspect="1" noChangeArrowheads="1"/>
          </p:cNvPicPr>
          <p:nvPr>
            <a:wavAudioFile r:embed="rId1" name="~PP3736.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2946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63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638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txBox="1">
            <a:spLocks noChangeArrowheads="1"/>
          </p:cNvSpPr>
          <p:nvPr/>
        </p:nvSpPr>
        <p:spPr bwMode="auto">
          <a:xfrm>
            <a:off x="641350" y="444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تكرار البيانات وأخطاء التحديث</a:t>
            </a:r>
            <a:endParaRPr lang="en-US" sz="3200" b="1">
              <a:solidFill>
                <a:srgbClr val="0000CC"/>
              </a:solidFill>
              <a:latin typeface="Traditional Arabic" pitchFamily="2" charset="-78"/>
              <a:cs typeface="Traditional Arabic" pitchFamily="2" charset="-78"/>
            </a:endParaRPr>
          </a:p>
          <a:p>
            <a:pPr algn="ctr" rtl="1"/>
            <a:r>
              <a:rPr lang="en-GB" sz="3200" b="1">
                <a:solidFill>
                  <a:srgbClr val="0000CC"/>
                </a:solidFill>
                <a:latin typeface="Traditional Arabic" pitchFamily="2" charset="-78"/>
                <a:cs typeface="Traditional Arabic" pitchFamily="2" charset="-78"/>
              </a:rPr>
              <a:t>Data Redundancy and Update Anomalies</a:t>
            </a:r>
            <a:endParaRPr lang="en-US" sz="3200" b="1">
              <a:solidFill>
                <a:srgbClr val="0000CC"/>
              </a:solidFill>
              <a:latin typeface="Traditional Arabic" pitchFamily="2" charset="-78"/>
              <a:cs typeface="Traditional Arabic" pitchFamily="2" charset="-78"/>
            </a:endParaRPr>
          </a:p>
        </p:txBody>
      </p:sp>
      <p:sp>
        <p:nvSpPr>
          <p:cNvPr id="18434" name="Rectangle 1"/>
          <p:cNvSpPr>
            <a:spLocks noChangeArrowheads="1"/>
          </p:cNvSpPr>
          <p:nvPr/>
        </p:nvSpPr>
        <p:spPr bwMode="auto">
          <a:xfrm>
            <a:off x="641350" y="1020763"/>
            <a:ext cx="88487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2" charset="-78"/>
                <a:cs typeface="Traditional Arabic" pitchFamily="2" charset="-78"/>
              </a:rPr>
              <a:t>قبل الحديث عن صيغ التطبيع نبدأ بتوضيح المشاكل التي تحدث داخل جداول قاعدة البيانات نتيجة تكرار البيانات غير المرغوب فيها من خلال مقارنة </a:t>
            </a:r>
            <a:r>
              <a:rPr lang="ar-SA" sz="2800" b="1">
                <a:latin typeface="Traditional Arabic" pitchFamily="2" charset="-78"/>
                <a:cs typeface="Traditional Arabic" pitchFamily="2" charset="-78"/>
              </a:rPr>
              <a:t>جدول الفاتورة</a:t>
            </a:r>
            <a:r>
              <a:rPr lang="ar-SA" sz="2800">
                <a:latin typeface="Traditional Arabic" pitchFamily="2" charset="-78"/>
                <a:cs typeface="Traditional Arabic" pitchFamily="2" charset="-78"/>
              </a:rPr>
              <a:t> الموضح على اليمين مع الجدولين (</a:t>
            </a:r>
            <a:r>
              <a:rPr lang="ar-SA" sz="2800" b="1">
                <a:latin typeface="Traditional Arabic" pitchFamily="2" charset="-78"/>
                <a:cs typeface="Traditional Arabic" pitchFamily="2" charset="-78"/>
              </a:rPr>
              <a:t>جدول الزبون وجدول المنتج)</a:t>
            </a:r>
            <a:r>
              <a:rPr lang="ar-SA" sz="2800">
                <a:latin typeface="Traditional Arabic" pitchFamily="2" charset="-78"/>
                <a:cs typeface="Traditional Arabic" pitchFamily="2" charset="-78"/>
              </a:rPr>
              <a:t> .</a:t>
            </a:r>
            <a:endParaRPr lang="en-US" sz="2800">
              <a:latin typeface="Traditional Arabic" pitchFamily="2" charset="-78"/>
              <a:cs typeface="Traditional Arabic" pitchFamily="2" charset="-78"/>
            </a:endParaRPr>
          </a:p>
        </p:txBody>
      </p:sp>
      <p:pic>
        <p:nvPicPr>
          <p:cNvPr id="1843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84575" y="3294063"/>
            <a:ext cx="5967413"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spect="1"/>
          </p:cNvPicPr>
          <p:nvPr/>
        </p:nvPicPr>
        <p:blipFill>
          <a:blip r:embed="rId5">
            <a:extLst>
              <a:ext uri="{28A0092B-C50C-407E-A947-70E740481C1C}">
                <a14:useLocalDpi xmlns:a14="http://schemas.microsoft.com/office/drawing/2010/main" val="0"/>
              </a:ext>
            </a:extLst>
          </a:blip>
          <a:srcRect r="53143"/>
          <a:stretch>
            <a:fillRect/>
          </a:stretch>
        </p:blipFill>
        <p:spPr bwMode="auto">
          <a:xfrm>
            <a:off x="631825" y="4652963"/>
            <a:ext cx="2520950"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2"/>
          <p:cNvPicPr>
            <a:picLocks noChangeAspect="1" noChangeArrowheads="1"/>
          </p:cNvPicPr>
          <p:nvPr/>
        </p:nvPicPr>
        <p:blipFill>
          <a:blip r:embed="rId6">
            <a:extLst>
              <a:ext uri="{28A0092B-C50C-407E-A947-70E740481C1C}">
                <a14:useLocalDpi xmlns:a14="http://schemas.microsoft.com/office/drawing/2010/main" val="0"/>
              </a:ext>
            </a:extLst>
          </a:blip>
          <a:srcRect l="52740" b="14745"/>
          <a:stretch>
            <a:fillRect/>
          </a:stretch>
        </p:blipFill>
        <p:spPr bwMode="auto">
          <a:xfrm>
            <a:off x="641350" y="2852738"/>
            <a:ext cx="2655888" cy="162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P23193.WAV">
            <a:hlinkClick r:id="" action="ppaction://media"/>
          </p:cNvPr>
          <p:cNvPicPr>
            <a:picLocks noRot="1" noChangeAspect="1" noChangeArrowheads="1"/>
          </p:cNvPicPr>
          <p:nvPr>
            <a:wavAudioFile r:embed="rId1" name="~PP2212.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7857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84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843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txBox="1">
            <a:spLocks noChangeArrowheads="1"/>
          </p:cNvSpPr>
          <p:nvPr/>
        </p:nvSpPr>
        <p:spPr bwMode="auto">
          <a:xfrm>
            <a:off x="641350" y="444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تكرار البيانات وأخطاء التحديث</a:t>
            </a:r>
            <a:endParaRPr lang="en-US" sz="3200" b="1">
              <a:solidFill>
                <a:srgbClr val="0000CC"/>
              </a:solidFill>
              <a:latin typeface="Traditional Arabic" pitchFamily="2" charset="-78"/>
              <a:cs typeface="Traditional Arabic" pitchFamily="2" charset="-78"/>
            </a:endParaRPr>
          </a:p>
          <a:p>
            <a:pPr algn="ctr" rtl="1"/>
            <a:r>
              <a:rPr lang="en-GB" sz="3200" b="1">
                <a:solidFill>
                  <a:srgbClr val="0000CC"/>
                </a:solidFill>
                <a:latin typeface="Traditional Arabic" pitchFamily="2" charset="-78"/>
                <a:cs typeface="Traditional Arabic" pitchFamily="2" charset="-78"/>
              </a:rPr>
              <a:t>Data Redundancy and Update Anomalies</a:t>
            </a:r>
            <a:endParaRPr lang="en-US" sz="3200" b="1">
              <a:solidFill>
                <a:srgbClr val="0000CC"/>
              </a:solidFill>
              <a:latin typeface="Traditional Arabic" pitchFamily="2" charset="-78"/>
              <a:cs typeface="Traditional Arabic" pitchFamily="2" charset="-78"/>
            </a:endParaRPr>
          </a:p>
        </p:txBody>
      </p:sp>
      <p:sp>
        <p:nvSpPr>
          <p:cNvPr id="2" name="Rectangle 1"/>
          <p:cNvSpPr/>
          <p:nvPr/>
        </p:nvSpPr>
        <p:spPr>
          <a:xfrm>
            <a:off x="641350" y="1020763"/>
            <a:ext cx="8848725" cy="3970337"/>
          </a:xfrm>
          <a:prstGeom prst="rect">
            <a:avLst/>
          </a:prstGeom>
        </p:spPr>
        <p:txBody>
          <a:bodyPr>
            <a:spAutoFit/>
          </a:bodyPr>
          <a:lstStyle/>
          <a:p>
            <a:pPr algn="just" rtl="1" fontAlgn="auto">
              <a:lnSpc>
                <a:spcPct val="150000"/>
              </a:lnSpc>
              <a:spcBef>
                <a:spcPts val="0"/>
              </a:spcBef>
              <a:spcAft>
                <a:spcPts val="0"/>
              </a:spcAft>
              <a:defRPr/>
            </a:pPr>
            <a:r>
              <a:rPr lang="ar-SA" sz="2800" dirty="0">
                <a:latin typeface="Traditional Arabic" pitchFamily="18" charset="-78"/>
                <a:cs typeface="Traditional Arabic" pitchFamily="18" charset="-78"/>
              </a:rPr>
              <a:t>نلاحظ من </a:t>
            </a:r>
            <a:r>
              <a:rPr lang="ar-SA" sz="2800" dirty="0">
                <a:latin typeface="Traditional Arabic" pitchFamily="18" charset="-78"/>
                <a:cs typeface="Traditional Arabic" pitchFamily="18" charset="-78"/>
              </a:rPr>
              <a:t>الشكل، </a:t>
            </a:r>
            <a:r>
              <a:rPr lang="ar-SA" sz="2800" dirty="0">
                <a:latin typeface="Traditional Arabic" pitchFamily="18" charset="-78"/>
                <a:cs typeface="Traditional Arabic" pitchFamily="18" charset="-78"/>
              </a:rPr>
              <a:t>أن </a:t>
            </a:r>
            <a:r>
              <a:rPr lang="ar-SA" sz="2800" dirty="0">
                <a:latin typeface="Traditional Arabic" pitchFamily="18" charset="-78"/>
                <a:cs typeface="Traditional Arabic" pitchFamily="18" charset="-78"/>
              </a:rPr>
              <a:t>جدول </a:t>
            </a:r>
            <a:r>
              <a:rPr lang="ar-SA" sz="2800" b="1" dirty="0">
                <a:latin typeface="Traditional Arabic" pitchFamily="18" charset="-78"/>
                <a:cs typeface="Traditional Arabic" pitchFamily="18" charset="-78"/>
              </a:rPr>
              <a:t>الفاتورة</a:t>
            </a:r>
            <a:r>
              <a:rPr lang="ar-SA" sz="2800" dirty="0">
                <a:latin typeface="Traditional Arabic" pitchFamily="18" charset="-78"/>
                <a:cs typeface="Traditional Arabic" pitchFamily="18" charset="-78"/>
              </a:rPr>
              <a:t> </a:t>
            </a:r>
            <a:r>
              <a:rPr lang="ar-SA" sz="2800" dirty="0">
                <a:latin typeface="Traditional Arabic" pitchFamily="18" charset="-78"/>
                <a:cs typeface="Traditional Arabic" pitchFamily="18" charset="-78"/>
              </a:rPr>
              <a:t>به </a:t>
            </a:r>
            <a:r>
              <a:rPr lang="ar-SA" sz="2800" dirty="0">
                <a:latin typeface="Traditional Arabic" pitchFamily="18" charset="-78"/>
                <a:cs typeface="Traditional Arabic" pitchFamily="18" charset="-78"/>
              </a:rPr>
              <a:t>بيانات متكررة، </a:t>
            </a:r>
            <a:r>
              <a:rPr lang="ar-SA" sz="2800" dirty="0">
                <a:latin typeface="Traditional Arabic" pitchFamily="18" charset="-78"/>
                <a:cs typeface="Traditional Arabic" pitchFamily="18" charset="-78"/>
              </a:rPr>
              <a:t>الجداول </a:t>
            </a:r>
            <a:r>
              <a:rPr lang="ar-SA" sz="2800" dirty="0">
                <a:latin typeface="Traditional Arabic" pitchFamily="18" charset="-78"/>
                <a:cs typeface="Traditional Arabic" pitchFamily="18" charset="-78"/>
              </a:rPr>
              <a:t>التي تحتوي على بيانات مكررة قد تواجه مشاكل تسمى </a:t>
            </a:r>
            <a:r>
              <a:rPr lang="ar-SA" sz="2800" b="1" dirty="0">
                <a:latin typeface="Traditional Arabic" pitchFamily="18" charset="-78"/>
                <a:cs typeface="Traditional Arabic" pitchFamily="18" charset="-78"/>
              </a:rPr>
              <a:t>أخطاء التحديث</a:t>
            </a:r>
            <a:r>
              <a:rPr lang="ar-SA" sz="2800" dirty="0">
                <a:latin typeface="Traditional Arabic" pitchFamily="18" charset="-78"/>
                <a:cs typeface="Traditional Arabic" pitchFamily="18" charset="-78"/>
              </a:rPr>
              <a:t> </a:t>
            </a:r>
            <a:r>
              <a:rPr lang="en-GB" sz="2800" b="1" dirty="0">
                <a:latin typeface="Traditional Arabic" pitchFamily="18" charset="-78"/>
                <a:cs typeface="Traditional Arabic" pitchFamily="18" charset="-78"/>
              </a:rPr>
              <a:t>Update Anomalies</a:t>
            </a:r>
            <a:r>
              <a:rPr lang="ar-SA" sz="2800" dirty="0">
                <a:latin typeface="Traditional Arabic" pitchFamily="18" charset="-78"/>
                <a:cs typeface="Traditional Arabic" pitchFamily="18" charset="-78"/>
              </a:rPr>
              <a:t>، والتي يتم تصنيفها على أنها مشاكل تحدث </a:t>
            </a:r>
            <a:r>
              <a:rPr lang="ar-SA" sz="2800" dirty="0">
                <a:latin typeface="Traditional Arabic" pitchFamily="18" charset="-78"/>
                <a:cs typeface="Traditional Arabic" pitchFamily="18" charset="-78"/>
              </a:rPr>
              <a:t>في الجداول عند:</a:t>
            </a: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إدخال البيانات.</a:t>
            </a: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تعديل البيانات.</a:t>
            </a: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حذف البيانات.</a:t>
            </a:r>
            <a:endParaRPr lang="en-US" sz="2800" dirty="0">
              <a:latin typeface="Traditional Arabic" pitchFamily="18" charset="-78"/>
              <a:cs typeface="Traditional Arabic" pitchFamily="18" charset="-78"/>
            </a:endParaRPr>
          </a:p>
        </p:txBody>
      </p:sp>
      <p:pic>
        <p:nvPicPr>
          <p:cNvPr id="2048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1825" y="3509963"/>
            <a:ext cx="59690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P13193.WAV">
            <a:hlinkClick r:id="" action="ppaction://media"/>
          </p:cNvPr>
          <p:cNvPicPr>
            <a:picLocks noRot="1" noChangeAspect="1" noChangeArrowheads="1"/>
          </p:cNvPicPr>
          <p:nvPr>
            <a:wavAudioFile r:embed="rId1" name="~PP1197.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232301">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04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048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7467</TotalTime>
  <Words>2577</Words>
  <Application>Microsoft Office PowerPoint</Application>
  <PresentationFormat>A4 Paper (210x297 mm)</PresentationFormat>
  <Paragraphs>232</Paragraphs>
  <Slides>30</Slides>
  <Notes>28</Notes>
  <HiddenSlides>0</HiddenSlides>
  <MMClips>30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Calibri</vt:lpstr>
      <vt:lpstr>Arial</vt:lpstr>
      <vt:lpstr>PT Bold Heading</vt:lpstr>
      <vt:lpstr>Traditional Arabic</vt:lpstr>
      <vt:lpstr>Wingdings 3</vt:lpstr>
      <vt:lpstr>Times New Roman</vt:lpstr>
      <vt:lpstr>Century Schoolbook</vt:lpstr>
      <vt:lpstr>Aharoni</vt:lpstr>
      <vt:lpstr>Office Theme</vt:lpstr>
      <vt:lpstr>جامعة طرابلس كلية تقنية المعلومات</vt:lpstr>
      <vt:lpstr>مواضيع المحاضرة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Hassan;Rudwan</dc:creator>
  <cp:lastModifiedBy>Hassan</cp:lastModifiedBy>
  <cp:revision>1196</cp:revision>
  <dcterms:created xsi:type="dcterms:W3CDTF">2012-11-26T07:16:59Z</dcterms:created>
  <dcterms:modified xsi:type="dcterms:W3CDTF">2021-04-19T16:54:59Z</dcterms:modified>
</cp:coreProperties>
</file>